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9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slideLayouts/slideLayout22.xml" ContentType="application/vnd.openxmlformats-officedocument.presentationml.slideLayou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1" r:id="rId2"/>
    <p:sldMasterId id="2147483687" r:id="rId3"/>
    <p:sldMasterId id="2147483698" r:id="rId4"/>
    <p:sldMasterId id="2147483714" r:id="rId5"/>
  </p:sldMasterIdLst>
  <p:notesMasterIdLst>
    <p:notesMasterId r:id="rId39"/>
  </p:notesMasterIdLst>
  <p:sldIdLst>
    <p:sldId id="257" r:id="rId6"/>
    <p:sldId id="362" r:id="rId7"/>
    <p:sldId id="361" r:id="rId8"/>
    <p:sldId id="258" r:id="rId9"/>
    <p:sldId id="259" r:id="rId10"/>
    <p:sldId id="260" r:id="rId11"/>
    <p:sldId id="321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7" r:id="rId29"/>
    <p:sldId id="359" r:id="rId30"/>
    <p:sldId id="323" r:id="rId31"/>
    <p:sldId id="324" r:id="rId32"/>
    <p:sldId id="330" r:id="rId33"/>
    <p:sldId id="363" r:id="rId34"/>
    <p:sldId id="266" r:id="rId35"/>
    <p:sldId id="288" r:id="rId36"/>
    <p:sldId id="270" r:id="rId37"/>
    <p:sldId id="27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21"/>
    <p:restoredTop sz="50000"/>
  </p:normalViewPr>
  <p:slideViewPr>
    <p:cSldViewPr snapToGrid="0" snapToObjects="1">
      <p:cViewPr varScale="1">
        <p:scale>
          <a:sx n="59" d="100"/>
          <a:sy n="59" d="100"/>
        </p:scale>
        <p:origin x="1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45" Type="http://schemas.openxmlformats.org/officeDocument/2006/relationships/customXml" Target="../customXml/item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customXml" Target="../customXml/item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customXml" Target="../customXml/item3.xml"/><Relationship Id="rId20" Type="http://schemas.openxmlformats.org/officeDocument/2006/relationships/slide" Target="slides/slide15.xml"/><Relationship Id="rId4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5946D-1466-B340-B680-1FDD7E096889}" type="datetimeFigureOut">
              <a:t>6/7/22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3FD2C-4A70-8F4F-9DE5-4C47D6C66D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73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challenge that arises when we build community</a:t>
            </a:r>
            <a:r>
              <a:rPr lang="en-US" baseline="0"/>
              <a:t> profiles with public administrative and survey data.</a:t>
            </a:r>
            <a:endParaRPr lang="en-US"/>
          </a:p>
          <a:p>
            <a:r>
              <a:rPr lang="en-US"/>
              <a:t>I will explain each</a:t>
            </a:r>
            <a:r>
              <a:rPr lang="en-US" baseline="0"/>
              <a:t> of these methods in detail.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1329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Fienberg, S. E. (1970). An Iterative Procedure for Estimation in Contingency Tables. </a:t>
            </a:r>
            <a:r>
              <a:rPr lang="en-US" sz="1200" b="0" i="1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Annals of Mathematical Statistics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41 (3): 907-917.</a:t>
            </a:r>
          </a:p>
          <a:p>
            <a:endParaRPr lang="en-US"/>
          </a:p>
          <a:p>
            <a:r>
              <a:rPr lang="en-US"/>
              <a:t>Given marginal outcomes</a:t>
            </a:r>
            <a:r>
              <a:rPr lang="en-US" baseline="0"/>
              <a:t> </a:t>
            </a:r>
            <a:r>
              <a:rPr lang="en-US"/>
              <a:t>IPF produces a maximum</a:t>
            </a:r>
            <a:r>
              <a:rPr lang="en-US" baseline="0"/>
              <a:t> entropy estimate (e.g. MLE) of the joint table subject to constraints of the marginals.</a:t>
            </a:r>
          </a:p>
          <a:p>
            <a:r>
              <a:rPr lang="en-US" baseline="0"/>
              <a:t>[ entropy: -sum(p_i*log(p_i)); negative expectation of loglikelihood of the multinomial distribution for this contingency table ]</a:t>
            </a:r>
          </a:p>
          <a:p>
            <a:endParaRPr lang="en-US"/>
          </a:p>
          <a:p>
            <a:r>
              <a:rPr lang="en-US"/>
              <a:t>Multinomial distribution: n independent trials</a:t>
            </a:r>
            <a:r>
              <a:rPr lang="en-US" baseline="0"/>
              <a:t> with k possible outcomes</a:t>
            </a:r>
            <a:r>
              <a:rPr lang="en-US"/>
              <a:t>.</a:t>
            </a:r>
          </a:p>
          <a:p>
            <a:r>
              <a:rPr lang="en-US"/>
              <a:t>Write</a:t>
            </a:r>
            <a:r>
              <a:rPr lang="en-US" baseline="0"/>
              <a:t> down PMF (n! / x1! </a:t>
            </a:r>
            <a:r>
              <a:rPr lang="is-IS" baseline="0"/>
              <a:t>… xk!) p1^x1 ... pk^xk</a:t>
            </a:r>
          </a:p>
          <a:p>
            <a:endParaRPr lang="en-US"/>
          </a:p>
          <a:p>
            <a:r>
              <a:rPr lang="en-US"/>
              <a:t>Problem: No piror information on dependence between marginal</a:t>
            </a:r>
            <a:r>
              <a:rPr lang="en-US" baseline="0"/>
              <a:t> distributions (Age and Gender).</a:t>
            </a:r>
          </a:p>
          <a:p>
            <a:endParaRPr lang="en-US" baseline="0"/>
          </a:p>
          <a:p>
            <a:r>
              <a:rPr lang="en-US" baseline="0"/>
              <a:t>Beckman 1996: Estimate prior dependence using the PUMS microdata. Account for this using a 2-step IPF procedure.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73387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Fienberg, S. E. (1970). An Iterative Procedure for Estimation in Contingency Tables. </a:t>
            </a:r>
            <a:r>
              <a:rPr lang="en-US" sz="1200" b="0" i="1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Annals of Mathematical Statistics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41 (3): 907-917.</a:t>
            </a:r>
          </a:p>
          <a:p>
            <a:endParaRPr lang="en-US"/>
          </a:p>
          <a:p>
            <a:r>
              <a:rPr lang="en-US"/>
              <a:t>Given marginal outcomes</a:t>
            </a:r>
            <a:r>
              <a:rPr lang="en-US" baseline="0"/>
              <a:t> </a:t>
            </a:r>
            <a:r>
              <a:rPr lang="en-US"/>
              <a:t>IPF produces a maximum</a:t>
            </a:r>
            <a:r>
              <a:rPr lang="en-US" baseline="0"/>
              <a:t> entropy estimate (e.g. MLE) of the joint table subject to constraints of the marginals.</a:t>
            </a:r>
          </a:p>
          <a:p>
            <a:r>
              <a:rPr lang="en-US" baseline="0"/>
              <a:t>[ entropy: -sum(p_i*log(p_i)); negative expectation of loglikelihood of the multinomial distribution for this contingency table ]</a:t>
            </a:r>
          </a:p>
          <a:p>
            <a:endParaRPr lang="en-US"/>
          </a:p>
          <a:p>
            <a:r>
              <a:rPr lang="en-US"/>
              <a:t>Multinomial distribution: n independent trials</a:t>
            </a:r>
            <a:r>
              <a:rPr lang="en-US" baseline="0"/>
              <a:t> with k possible outcomes</a:t>
            </a:r>
            <a:r>
              <a:rPr lang="en-US"/>
              <a:t>.</a:t>
            </a:r>
          </a:p>
          <a:p>
            <a:r>
              <a:rPr lang="en-US"/>
              <a:t>Write</a:t>
            </a:r>
            <a:r>
              <a:rPr lang="en-US" baseline="0"/>
              <a:t> down PMF (n! / x1! </a:t>
            </a:r>
            <a:r>
              <a:rPr lang="is-IS" baseline="0"/>
              <a:t>… xk!) p1^x1 ... pk^xk</a:t>
            </a:r>
          </a:p>
          <a:p>
            <a:endParaRPr lang="en-US"/>
          </a:p>
          <a:p>
            <a:r>
              <a:rPr lang="en-US"/>
              <a:t>Problem: No piror information on dependence between marginal</a:t>
            </a:r>
            <a:r>
              <a:rPr lang="en-US" baseline="0"/>
              <a:t> distributions (Age and Gender).</a:t>
            </a:r>
          </a:p>
          <a:p>
            <a:endParaRPr lang="en-US" baseline="0"/>
          </a:p>
          <a:p>
            <a:r>
              <a:rPr lang="en-US" baseline="0"/>
              <a:t>Beckman 1996: Estimate prior dependence using the PUMS microdata. Account for this using a 2-step IPF procedure.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152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Fienberg, S. E. (1970). An Iterative Procedure for Estimation in Contingency Tables. </a:t>
            </a:r>
            <a:r>
              <a:rPr lang="en-US" sz="1200" b="0" i="1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Annals of Mathematical Statistics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41 (3): 907-917.</a:t>
            </a:r>
          </a:p>
          <a:p>
            <a:endParaRPr lang="en-US"/>
          </a:p>
          <a:p>
            <a:r>
              <a:rPr lang="en-US"/>
              <a:t>Given marginal outcomes</a:t>
            </a:r>
            <a:r>
              <a:rPr lang="en-US" baseline="0"/>
              <a:t> </a:t>
            </a:r>
            <a:r>
              <a:rPr lang="en-US"/>
              <a:t>IPF produces a maximum</a:t>
            </a:r>
            <a:r>
              <a:rPr lang="en-US" baseline="0"/>
              <a:t> entropy estimate (e.g. MLE) of the joint table subject to constraints of the marginals.</a:t>
            </a:r>
          </a:p>
          <a:p>
            <a:r>
              <a:rPr lang="en-US" baseline="0"/>
              <a:t>[ entropy: -sum(p_i*log(p_i)); negative expectation of loglikelihood of the multinomial distribution for this contingency table ]</a:t>
            </a:r>
          </a:p>
          <a:p>
            <a:endParaRPr lang="en-US"/>
          </a:p>
          <a:p>
            <a:r>
              <a:rPr lang="en-US"/>
              <a:t>Multinomial distribution: n independent trials</a:t>
            </a:r>
            <a:r>
              <a:rPr lang="en-US" baseline="0"/>
              <a:t> with k possible outcomes</a:t>
            </a:r>
            <a:r>
              <a:rPr lang="en-US"/>
              <a:t>.</a:t>
            </a:r>
          </a:p>
          <a:p>
            <a:r>
              <a:rPr lang="en-US"/>
              <a:t>Write</a:t>
            </a:r>
            <a:r>
              <a:rPr lang="en-US" baseline="0"/>
              <a:t> down PMF (n! / x1! </a:t>
            </a:r>
            <a:r>
              <a:rPr lang="is-IS" baseline="0"/>
              <a:t>… xk!) p1^x1 ... pk^xk</a:t>
            </a:r>
          </a:p>
          <a:p>
            <a:endParaRPr lang="en-US"/>
          </a:p>
          <a:p>
            <a:r>
              <a:rPr lang="en-US"/>
              <a:t>Problem: No piror information on dependence between marginal</a:t>
            </a:r>
            <a:r>
              <a:rPr lang="en-US" baseline="0"/>
              <a:t> distributions (Age and Gender).</a:t>
            </a:r>
          </a:p>
          <a:p>
            <a:endParaRPr lang="en-US" baseline="0"/>
          </a:p>
          <a:p>
            <a:r>
              <a:rPr lang="en-US" baseline="0"/>
              <a:t>Beckman 1996: Estimate prior dependence using the PUMS microdata. Account for this using a 2-step IPF procedure.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Fienberg, S. E. (1970). An Iterative Procedure for Estimation in Contingency Tables. </a:t>
            </a:r>
            <a:r>
              <a:rPr lang="en-US" sz="1200" b="0" i="1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Annals of Mathematical Statistics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41 (3): 907-917.</a:t>
            </a:r>
          </a:p>
          <a:p>
            <a:endParaRPr lang="en-US"/>
          </a:p>
          <a:p>
            <a:r>
              <a:rPr lang="en-US"/>
              <a:t>Given marginal outcomes</a:t>
            </a:r>
            <a:r>
              <a:rPr lang="en-US" baseline="0"/>
              <a:t> </a:t>
            </a:r>
            <a:r>
              <a:rPr lang="en-US"/>
              <a:t>IPF produces a maximum</a:t>
            </a:r>
            <a:r>
              <a:rPr lang="en-US" baseline="0"/>
              <a:t> entropy estimate (e.g. MLE) of the joint table subject to constraints of the marginals.</a:t>
            </a:r>
          </a:p>
          <a:p>
            <a:r>
              <a:rPr lang="en-US" baseline="0"/>
              <a:t>[ entropy: -sum(p_i*log(p_i)); negative expectation of loglikelihood of the multinomial distribution for this contingency table ]</a:t>
            </a:r>
          </a:p>
          <a:p>
            <a:endParaRPr lang="en-US"/>
          </a:p>
          <a:p>
            <a:r>
              <a:rPr lang="en-US"/>
              <a:t>Multinomial distribution: n independent trials</a:t>
            </a:r>
            <a:r>
              <a:rPr lang="en-US" baseline="0"/>
              <a:t> with k possible outcomes</a:t>
            </a:r>
            <a:r>
              <a:rPr lang="en-US"/>
              <a:t>.</a:t>
            </a:r>
          </a:p>
          <a:p>
            <a:r>
              <a:rPr lang="en-US"/>
              <a:t>Write</a:t>
            </a:r>
            <a:r>
              <a:rPr lang="en-US" baseline="0"/>
              <a:t> down PMF (n! / x1! </a:t>
            </a:r>
            <a:r>
              <a:rPr lang="is-IS" baseline="0"/>
              <a:t>… xk!) p1^x1 ... pk^xk</a:t>
            </a:r>
          </a:p>
          <a:p>
            <a:endParaRPr lang="en-US"/>
          </a:p>
          <a:p>
            <a:r>
              <a:rPr lang="en-US"/>
              <a:t>Problem: No piror information on dependence between marginal</a:t>
            </a:r>
            <a:r>
              <a:rPr lang="en-US" baseline="0"/>
              <a:t> distributions (Age and Gender).</a:t>
            </a:r>
          </a:p>
          <a:p>
            <a:endParaRPr lang="en-US" baseline="0"/>
          </a:p>
          <a:p>
            <a:r>
              <a:rPr lang="en-US" baseline="0"/>
              <a:t>Beckman 1996: Estimate prior dependence using the PUMS microdata. Account for this using a 2-step IPF procedure.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5187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Beckman, R. J., Baggerly, K. A., &amp; McKay, M. D. (1996). Creating synthetic baseline populations. </a:t>
            </a:r>
            <a:r>
              <a:rPr lang="en-US" i="1"/>
              <a:t>Transportation Research Part A: Policy and Practice</a:t>
            </a:r>
            <a:r>
              <a:rPr lang="en-US"/>
              <a:t>, </a:t>
            </a:r>
            <a:r>
              <a:rPr lang="en-US" i="1"/>
              <a:t>30</a:t>
            </a:r>
            <a:r>
              <a:rPr lang="en-US"/>
              <a:t>(6), 415-429.</a:t>
            </a:r>
          </a:p>
          <a:p>
            <a:endParaRPr lang="en-US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[ maximum *entropy estimate: -sum(p_i*log(p_i)); negative expectation of loglikelihood of the multinomial distribution for this contingency table ]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0952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Fienberg, S. E. (1970). An Iterative Procedure for Estimation in Contingency Tables. </a:t>
            </a:r>
            <a:r>
              <a:rPr lang="en-US" sz="1200" b="0" i="1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Annals of Mathematical Statistics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41 (3): 907-917.</a:t>
            </a:r>
          </a:p>
          <a:p>
            <a:endParaRPr lang="en-US"/>
          </a:p>
          <a:p>
            <a:r>
              <a:rPr lang="en-US"/>
              <a:t>Given marginal outcomes</a:t>
            </a:r>
            <a:r>
              <a:rPr lang="en-US" baseline="0"/>
              <a:t> </a:t>
            </a:r>
            <a:r>
              <a:rPr lang="en-US"/>
              <a:t>IPF produces a maximum</a:t>
            </a:r>
            <a:r>
              <a:rPr lang="en-US" baseline="0"/>
              <a:t> entropy estimate (e.g. MLE) of the joint table subject to constraints of the marginals.</a:t>
            </a:r>
          </a:p>
          <a:p>
            <a:r>
              <a:rPr lang="en-US" baseline="0"/>
              <a:t>[ entropy: -sum(p_i*log(p_i)); negative expectation of loglikelihood of the multinomial distribution for this contingency table ]</a:t>
            </a:r>
          </a:p>
          <a:p>
            <a:endParaRPr lang="en-US"/>
          </a:p>
          <a:p>
            <a:r>
              <a:rPr lang="en-US"/>
              <a:t>Multinomial distribution: n independent trials</a:t>
            </a:r>
            <a:r>
              <a:rPr lang="en-US" baseline="0"/>
              <a:t> with k possible outcomes</a:t>
            </a:r>
            <a:r>
              <a:rPr lang="en-US"/>
              <a:t>.</a:t>
            </a:r>
          </a:p>
          <a:p>
            <a:r>
              <a:rPr lang="en-US"/>
              <a:t>Write</a:t>
            </a:r>
            <a:r>
              <a:rPr lang="en-US" baseline="0"/>
              <a:t> down PMF (n! / x1! </a:t>
            </a:r>
            <a:r>
              <a:rPr lang="is-IS" baseline="0"/>
              <a:t>… xk!) p1^x1 ... pk^xk</a:t>
            </a:r>
          </a:p>
          <a:p>
            <a:endParaRPr lang="en-US"/>
          </a:p>
          <a:p>
            <a:r>
              <a:rPr lang="en-US"/>
              <a:t>Problem: No piror information on dependence between marginal</a:t>
            </a:r>
            <a:r>
              <a:rPr lang="en-US" baseline="0"/>
              <a:t> distributions (Age and Gender).</a:t>
            </a:r>
          </a:p>
          <a:p>
            <a:endParaRPr lang="en-US" baseline="0"/>
          </a:p>
          <a:p>
            <a:r>
              <a:rPr lang="en-US" baseline="0"/>
              <a:t>Beckman 1996: Estimate prior dependence using the PUMS microdata. Account for this using a 2-step IPF procedure.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4365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of these rows will appear more than</a:t>
            </a:r>
            <a:r>
              <a:rPr lang="en-US" baseline="0"/>
              <a:t> once in our final sample; e.g. if these are the only two men under 25 in our microdata, we would end up replicating each one of them about 30 times for our synthetic population.</a:t>
            </a:r>
            <a:endParaRPr lang="en-US"/>
          </a:p>
          <a:p>
            <a:endParaRPr lang="en-US"/>
          </a:p>
          <a:p>
            <a:r>
              <a:rPr lang="en-US"/>
              <a:t>If there are no combinations of men under 25 in the microdata, we have nothing to resample. We get around</a:t>
            </a:r>
            <a:r>
              <a:rPr lang="en-US" baseline="0"/>
              <a:t> this by fixing this cell at 0 in the IPF procedure (if combinations don’t exist in our microdata, they can’t exist in our synthetic population). Choosing too many categories to fit IPF may combound this problem.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38422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76855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Both"/>
            </a:pPr>
            <a:r>
              <a:rPr lang="en-US" baseline="0"/>
              <a:t>Is like throwing a dart at your block group and letting the synthetic person live there.</a:t>
            </a:r>
          </a:p>
          <a:p>
            <a:pPr marL="228600" indent="-228600">
              <a:buAutoNum type="alphaLcParenBoth"/>
            </a:pPr>
            <a:r>
              <a:rPr lang="en-US" baseline="0"/>
              <a:t>Uses actual housing information, so we are still throwing darts but nobody lives in a lake.</a:t>
            </a:r>
          </a:p>
          <a:p>
            <a:pPr marL="228600" indent="-228600">
              <a:buAutoNum type="alphaLcParenBoth"/>
            </a:pPr>
            <a:r>
              <a:rPr lang="en-US" baseline="0"/>
              <a:t>e.g. placing people with higher income into houses with a higher property value. This helps us get at </a:t>
            </a:r>
            <a:r>
              <a:rPr lang="en-US" b="1" baseline="0"/>
              <a:t>sub-blockgroup</a:t>
            </a:r>
            <a:r>
              <a:rPr lang="en-US" baseline="0"/>
              <a:t> variation in population.</a:t>
            </a:r>
          </a:p>
          <a:p>
            <a:pPr marL="228600" indent="-228600">
              <a:buAutoNum type="alphaLcParenBoth"/>
            </a:pPr>
            <a:endParaRPr lang="en-US" baseline="0"/>
          </a:p>
          <a:p>
            <a:pPr marL="0" indent="0">
              <a:buNone/>
            </a:pPr>
            <a:r>
              <a:rPr lang="en-US" baseline="0"/>
              <a:t>Have not yet implemented [</a:t>
            </a:r>
            <a:r>
              <a:rPr lang="de-DE" baseline="0"/>
              <a:t>c] in my code...</a:t>
            </a:r>
          </a:p>
          <a:p>
            <a:pPr marL="0" indent="0">
              <a:buNone/>
            </a:pPr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7379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From here, we can produce summary estimates</a:t>
            </a:r>
            <a:r>
              <a:rPr lang="en-US" baseline="0"/>
              <a:t> for each block group or new geography using lats/longs.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88219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Application: generating synthetic households in Arlington</a:t>
            </a:r>
            <a:r>
              <a:rPr lang="en-US" baseline="0"/>
              <a:t> County Virginia</a:t>
            </a:r>
            <a:endParaRPr lang="en-US"/>
          </a:p>
          <a:p>
            <a:r>
              <a:rPr lang="en-US"/>
              <a:t>A project for HUD, assessing disclosure risk of American Housing Survey.</a:t>
            </a:r>
          </a:p>
          <a:p>
            <a:endParaRPr lang="en-US"/>
          </a:p>
          <a:p>
            <a:r>
              <a:rPr lang="en-US"/>
              <a:t>Simple example of what our data looks like for the imputaiton of household income using tax amount and property value.</a:t>
            </a:r>
          </a:p>
          <a:p>
            <a:r>
              <a:rPr lang="en-US"/>
              <a:t>Tax</a:t>
            </a:r>
            <a:r>
              <a:rPr lang="en-US" baseline="0"/>
              <a:t> data</a:t>
            </a:r>
            <a:r>
              <a:rPr lang="en-US"/>
              <a:t>, Income by block</a:t>
            </a:r>
            <a:r>
              <a:rPr lang="en-US" baseline="0"/>
              <a:t> group, ACS microdata (whole county sample) are inputs, and we get household level imputation.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98027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Lollipop plots;</a:t>
            </a:r>
            <a:r>
              <a:rPr lang="en-US" baseline="0" dirty="0"/>
              <a:t> comparing districts to average for selected variables from the ACS.</a:t>
            </a:r>
          </a:p>
          <a:p>
            <a:endParaRPr lang="en-US" baseline="0" dirty="0"/>
          </a:p>
          <a:p>
            <a:r>
              <a:rPr lang="en-US" baseline="0" dirty="0"/>
              <a:t>***update: add confidence intervals to these estimates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>
              <a:defRPr/>
            </a:pPr>
            <a:fld id="{B0FD1D09-7A79-3849-804D-6BF52895CEFD}" type="slidenum">
              <a:rPr lang="en-US" smtClean="0">
                <a:solidFill>
                  <a:prstClr val="black"/>
                </a:solidFill>
              </a:rPr>
              <a:pPr defTabSz="914400">
                <a:defRPr/>
              </a:pPr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2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 was divided into deciles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D1D09-7A79-3849-804D-6BF52895C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867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Project for</a:t>
            </a:r>
            <a:r>
              <a:rPr lang="en-US" baseline="0"/>
              <a:t> the HUD on AHS reliability.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8589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Using multivariate imputation by chained equations</a:t>
            </a:r>
            <a:r>
              <a:rPr lang="is-IS"/>
              <a:t>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48010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30398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Markov Chain Monte Carlo: Bayesian</a:t>
            </a:r>
            <a:r>
              <a:rPr lang="en-US" sz="1200" baseline="0" dirty="0"/>
              <a:t> method for sampling from probability distributions.</a:t>
            </a:r>
          </a:p>
          <a:p>
            <a:r>
              <a:rPr lang="en-US" sz="1200" baseline="0" dirty="0"/>
              <a:t>Here we leverage it to do this imputation.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31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684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Simple example of what our data looks like for the imputaiton of household income using tax amount and property value.</a:t>
            </a:r>
          </a:p>
          <a:p>
            <a:r>
              <a:rPr lang="en-US"/>
              <a:t>Taxes, Income by block</a:t>
            </a:r>
            <a:r>
              <a:rPr lang="en-US" baseline="0"/>
              <a:t> group, ACS microdata, household level imputation.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0031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this case, the pdf is</a:t>
            </a:r>
            <a:r>
              <a:rPr lang="en-US" baseline="0"/>
              <a:t> plotted over a sample of Arlington’s 181 block groups.</a:t>
            </a:r>
          </a:p>
          <a:p>
            <a:r>
              <a:rPr lang="en-US" baseline="0"/>
              <a:t>I created marginal distribution for income by defining a piecewise uniform distribution over the income bins from the ACS table (e.g. first line is a bin from 0-$50,000), and fitting an exponential tail to the largest category for income ( &gt; $200,000).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44879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Application: generating synthetic households in Arlington</a:t>
            </a:r>
            <a:r>
              <a:rPr lang="en-US" baseline="0"/>
              <a:t> County Virginia</a:t>
            </a:r>
            <a:endParaRPr lang="en-US"/>
          </a:p>
          <a:p>
            <a:r>
              <a:rPr lang="en-US"/>
              <a:t>A project for HUD, assessing disclosure risk of American Housing Survey.</a:t>
            </a:r>
          </a:p>
          <a:p>
            <a:endParaRPr lang="en-US"/>
          </a:p>
          <a:p>
            <a:r>
              <a:rPr lang="en-US"/>
              <a:t>Simple example of what our data looks like for the imputaiton of household income using tax amount and property value.</a:t>
            </a:r>
          </a:p>
          <a:p>
            <a:r>
              <a:rPr lang="en-US"/>
              <a:t>Tax</a:t>
            </a:r>
            <a:r>
              <a:rPr lang="en-US" baseline="0"/>
              <a:t> data</a:t>
            </a:r>
            <a:r>
              <a:rPr lang="en-US"/>
              <a:t>, Income by block</a:t>
            </a:r>
            <a:r>
              <a:rPr lang="en-US" baseline="0"/>
              <a:t> group, ACS microdata (whole county sample) are inputs, and we get household level imputation.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95371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Based on work that we did with Fairfax County</a:t>
            </a:r>
            <a:r>
              <a:rPr lang="en-US" baseline="0" dirty="0"/>
              <a:t> – </a:t>
            </a:r>
            <a:r>
              <a:rPr lang="en-US" dirty="0"/>
              <a:t>focused</a:t>
            </a:r>
            <a:r>
              <a:rPr lang="en-US" baseline="0" dirty="0"/>
              <a:t> on</a:t>
            </a:r>
            <a:r>
              <a:rPr lang="en-US" dirty="0"/>
              <a:t> factors that influence obesity.</a:t>
            </a:r>
          </a:p>
          <a:p>
            <a:endParaRPr lang="en-US" dirty="0"/>
          </a:p>
          <a:p>
            <a:r>
              <a:rPr lang="en-US" dirty="0"/>
              <a:t>Supervisor districts are political boundaries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9DFA-E443-A146-AAB3-1F418BB1A2E6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724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8D117C-6164-C447-9417-0A019EFF29E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437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3.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Fairfax County, Virginia demonstration of methodologies for redistributing data across relevant geographies. Source:  Calculations and maps created by Virginia Tech, Social and Decision Analytics Laboratory, using American Community Survey data 2011-2015 aligned to new geographic boundaries using synthetic methods and data scraped from the website. 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8D117C-6164-C447-9417-0A019EFF29E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279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Upper plot: High school pyramids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plot: Supervisor districts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3.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Fairfax County, Virginia demonstration of methodologies for redistributing data across relevant geographies. Source:  Calculations and maps created by Virginia Tech, Social and Decision Analytics Laboratory, using American Community Survey data 2011-2015 aligned to new geographic boundaries using synthetic methods and data scraped from the website. 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8D117C-6164-C447-9417-0A019EFF29E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697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Source: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76808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the ACS, these are accessable</a:t>
            </a:r>
            <a:r>
              <a:rPr lang="en-US" baseline="0"/>
              <a:t> using tidycensus or downloading through American FactFinder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3737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5"/>
            <a:ext cx="10363200" cy="1470025"/>
          </a:xfrm>
        </p:spPr>
        <p:txBody>
          <a:bodyPr/>
          <a:lstStyle>
            <a:lvl1pPr algn="ctr">
              <a:defRPr>
                <a:latin typeface="Gill Sans"/>
                <a:cs typeface="Gill San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Gill Sans Light"/>
                <a:cs typeface="Gill Sans Light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13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ocomplexity-PP-SectionTitle10-SDAL-BKGD-Light_2015-1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59575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 b="0" i="0"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977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5"/>
            <a:ext cx="10363200" cy="1470025"/>
          </a:xfrm>
        </p:spPr>
        <p:txBody>
          <a:bodyPr/>
          <a:lstStyle>
            <a:lvl1pPr algn="ctr">
              <a:defRPr>
                <a:latin typeface="Gill Sans"/>
                <a:cs typeface="Gill San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Gill Sans Light"/>
                <a:cs typeface="Gill Sans Light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06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5400"/>
            <a:ext cx="10972800" cy="1143000"/>
          </a:xfrm>
        </p:spPr>
        <p:txBody>
          <a:bodyPr/>
          <a:lstStyle>
            <a:lvl1pPr algn="ctr">
              <a:defRPr b="1">
                <a:latin typeface="Raleway Light "/>
                <a:cs typeface="Raleway Light 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 Light"/>
                <a:cs typeface="Helvetica Light"/>
              </a:defRPr>
            </a:lvl1pPr>
            <a:lvl2pPr>
              <a:defRPr>
                <a:latin typeface="Helvetica Light"/>
                <a:cs typeface="Helvetica Light"/>
              </a:defRPr>
            </a:lvl2pPr>
            <a:lvl3pPr>
              <a:defRPr>
                <a:latin typeface="Helvetica Light"/>
                <a:cs typeface="Helvetica Light"/>
              </a:defRPr>
            </a:lvl3pPr>
            <a:lvl4pPr>
              <a:defRPr>
                <a:latin typeface="Helvetica Light"/>
                <a:cs typeface="Helvetica Light"/>
              </a:defRPr>
            </a:lvl4pPr>
            <a:lvl5pPr>
              <a:defRPr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624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50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4267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4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4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8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5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624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3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aleway Light "/>
                <a:cs typeface="Raleway Light 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38237"/>
            <a:ext cx="5384800" cy="4525963"/>
          </a:xfrm>
        </p:spPr>
        <p:txBody>
          <a:bodyPr/>
          <a:lstStyle>
            <a:lvl1pPr>
              <a:defRPr sz="3733">
                <a:latin typeface="Helvetica Light"/>
                <a:cs typeface="Helvetica Light"/>
              </a:defRPr>
            </a:lvl1pPr>
            <a:lvl2pPr>
              <a:defRPr sz="3200">
                <a:latin typeface="Helvetica Light"/>
                <a:cs typeface="Helvetica Light"/>
              </a:defRPr>
            </a:lvl2pPr>
            <a:lvl3pPr>
              <a:defRPr sz="2667">
                <a:latin typeface="Helvetica Light"/>
                <a:cs typeface="Helvetica Light"/>
              </a:defRPr>
            </a:lvl3pPr>
            <a:lvl4pPr>
              <a:defRPr sz="2400">
                <a:latin typeface="Helvetica Light"/>
                <a:cs typeface="Helvetica Light"/>
              </a:defRPr>
            </a:lvl4pPr>
            <a:lvl5pPr>
              <a:defRPr sz="2400">
                <a:latin typeface="Helvetica Light"/>
                <a:cs typeface="Helvetica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38237"/>
            <a:ext cx="5384800" cy="4525963"/>
          </a:xfrm>
        </p:spPr>
        <p:txBody>
          <a:bodyPr/>
          <a:lstStyle>
            <a:lvl1pPr>
              <a:defRPr sz="3733">
                <a:latin typeface="Helvetica Light"/>
                <a:cs typeface="Helvetica Light"/>
              </a:defRPr>
            </a:lvl1pPr>
            <a:lvl2pPr>
              <a:defRPr sz="3200">
                <a:latin typeface="Helvetica Light"/>
                <a:cs typeface="Helvetica Light"/>
              </a:defRPr>
            </a:lvl2pPr>
            <a:lvl3pPr>
              <a:defRPr sz="2667">
                <a:latin typeface="Helvetica Light"/>
                <a:cs typeface="Helvetica Light"/>
              </a:defRPr>
            </a:lvl3pPr>
            <a:lvl4pPr>
              <a:defRPr sz="2400">
                <a:latin typeface="Helvetica Light"/>
                <a:cs typeface="Helvetica Light"/>
              </a:defRPr>
            </a:lvl4pPr>
            <a:lvl5pPr>
              <a:defRPr sz="2400">
                <a:latin typeface="Helvetica Light"/>
                <a:cs typeface="Helvetica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624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5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 "/>
                <a:cs typeface="Gill Sans  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7953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1">
                <a:latin typeface="Gill Sans Light"/>
                <a:cs typeface="Gill Sans Light"/>
              </a:defRPr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17712"/>
            <a:ext cx="5386917" cy="3951288"/>
          </a:xfrm>
        </p:spPr>
        <p:txBody>
          <a:bodyPr/>
          <a:lstStyle>
            <a:lvl1pPr>
              <a:defRPr sz="3200">
                <a:latin typeface="Gill Sans Light"/>
                <a:cs typeface="Gill Sans Light"/>
              </a:defRPr>
            </a:lvl1pPr>
            <a:lvl2pPr>
              <a:defRPr sz="2667">
                <a:latin typeface="Gill Sans Light"/>
                <a:cs typeface="Gill Sans Light"/>
              </a:defRPr>
            </a:lvl2pPr>
            <a:lvl3pPr>
              <a:defRPr sz="2400">
                <a:latin typeface="Gill Sans Light"/>
                <a:cs typeface="Gill Sans Light"/>
              </a:defRPr>
            </a:lvl3pPr>
            <a:lvl4pPr>
              <a:defRPr sz="2133">
                <a:latin typeface="Gill Sans Light"/>
                <a:cs typeface="Gill Sans Light"/>
              </a:defRPr>
            </a:lvl4pPr>
            <a:lvl5pPr>
              <a:defRPr sz="2133">
                <a:latin typeface="Gill Sans Light"/>
                <a:cs typeface="Gill Sans Light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80" y="1377953"/>
            <a:ext cx="5389033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1">
                <a:latin typeface="Gill Sans Light"/>
                <a:cs typeface="Gill Sans Light"/>
              </a:defRPr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0" y="2017712"/>
            <a:ext cx="5389033" cy="3951288"/>
          </a:xfrm>
        </p:spPr>
        <p:txBody>
          <a:bodyPr/>
          <a:lstStyle>
            <a:lvl1pPr>
              <a:defRPr sz="3200">
                <a:latin typeface="Gill Sans Light"/>
                <a:cs typeface="Gill Sans Light"/>
              </a:defRPr>
            </a:lvl1pPr>
            <a:lvl2pPr>
              <a:defRPr sz="2667">
                <a:latin typeface="Gill Sans Light"/>
                <a:cs typeface="Gill Sans Light"/>
              </a:defRPr>
            </a:lvl2pPr>
            <a:lvl3pPr>
              <a:defRPr sz="2400">
                <a:latin typeface="Gill Sans Light"/>
                <a:cs typeface="Gill Sans Light"/>
              </a:defRPr>
            </a:lvl3pPr>
            <a:lvl4pPr>
              <a:defRPr sz="2133">
                <a:latin typeface="Gill Sans Light"/>
                <a:cs typeface="Gill Sans Light"/>
              </a:defRPr>
            </a:lvl4pPr>
            <a:lvl5pPr>
              <a:defRPr sz="2133">
                <a:latin typeface="Gill Sans Light"/>
                <a:cs typeface="Gill Sans Light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12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624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18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82140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23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0407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70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8984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5400"/>
            <a:ext cx="10972800" cy="1143000"/>
          </a:xfrm>
        </p:spPr>
        <p:txBody>
          <a:bodyPr>
            <a:normAutofit/>
          </a:bodyPr>
          <a:lstStyle>
            <a:lvl1pPr algn="ctr">
              <a:defRPr sz="4400" b="1">
                <a:latin typeface="Raleway Light "/>
                <a:cs typeface="Raleway Light 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rebuchet MS" panose="020B0703020202090204" pitchFamily="34" charset="0"/>
                <a:cs typeface="Trebuchet MS" panose="020B0703020202090204" pitchFamily="34" charset="0"/>
              </a:defRPr>
            </a:lvl1pPr>
            <a:lvl2pPr>
              <a:defRPr>
                <a:latin typeface="Trebuchet MS" panose="020B0703020202090204" pitchFamily="34" charset="0"/>
                <a:cs typeface="Trebuchet MS" panose="020B0703020202090204" pitchFamily="34" charset="0"/>
              </a:defRPr>
            </a:lvl2pPr>
            <a:lvl3pPr>
              <a:defRPr>
                <a:latin typeface="Trebuchet MS" panose="020B0703020202090204" pitchFamily="34" charset="0"/>
                <a:cs typeface="Trebuchet MS" panose="020B0703020202090204" pitchFamily="34" charset="0"/>
              </a:defRPr>
            </a:lvl3pPr>
            <a:lvl4pPr>
              <a:defRPr>
                <a:latin typeface="Trebuchet MS" panose="020B0703020202090204" pitchFamily="34" charset="0"/>
                <a:cs typeface="Trebuchet MS" panose="020B0703020202090204" pitchFamily="34" charset="0"/>
              </a:defRPr>
            </a:lvl4pPr>
            <a:lvl5pPr>
              <a:defRPr>
                <a:latin typeface="Trebuchet MS" panose="020B0703020202090204" pitchFamily="34" charset="0"/>
                <a:cs typeface="Trebuchet MS" panose="020B070302020209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Screen Shot 2015-12-08 at 7.0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624"/>
            <a:ext cx="4945311" cy="475861"/>
          </a:xfrm>
          <a:prstGeom prst="rect">
            <a:avLst/>
          </a:prstGeom>
        </p:spPr>
      </p:pic>
      <p:pic>
        <p:nvPicPr>
          <p:cNvPr id="5" name="Picture 4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624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241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416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39604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2A5DF18-8519-FC43-AA94-CBF4177941FF}" type="slidenum">
              <a:rPr lang="en-US">
                <a:solidFill>
                  <a:prstClr val="black"/>
                </a:solidFill>
              </a:rPr>
              <a:pPr defTabSz="60958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2994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65036"/>
            <a:ext cx="4945311" cy="475861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59119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073" y="645460"/>
            <a:ext cx="9847729" cy="699247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667438"/>
            <a:ext cx="6172200" cy="419361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6072" y="1667438"/>
            <a:ext cx="3265955" cy="4201553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67"/>
            </a:lvl2pPr>
            <a:lvl3pPr marL="914354" indent="0">
              <a:buNone/>
              <a:defRPr sz="1200"/>
            </a:lvl3pPr>
            <a:lvl4pPr marL="1371532" indent="0">
              <a:buNone/>
              <a:defRPr sz="1067"/>
            </a:lvl4pPr>
            <a:lvl5pPr marL="1828709" indent="0">
              <a:buNone/>
              <a:defRPr sz="1067"/>
            </a:lvl5pPr>
            <a:lvl6pPr marL="2285886" indent="0">
              <a:buNone/>
              <a:defRPr sz="1067"/>
            </a:lvl6pPr>
            <a:lvl7pPr marL="2743062" indent="0">
              <a:buNone/>
              <a:defRPr sz="1067"/>
            </a:lvl7pPr>
            <a:lvl8pPr marL="3200240" indent="0">
              <a:buNone/>
              <a:defRPr sz="1067"/>
            </a:lvl8pPr>
            <a:lvl9pPr marL="3657418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99439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 b="0" i="0"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429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4"/>
            <a:ext cx="10363200" cy="1470025"/>
          </a:xfrm>
        </p:spPr>
        <p:txBody>
          <a:bodyPr/>
          <a:lstStyle>
            <a:lvl1pPr algn="ctr">
              <a:defRPr>
                <a:latin typeface="Gill Sans"/>
                <a:cs typeface="Gill San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Gill Sans Light"/>
                <a:cs typeface="Gill Sans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928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5400"/>
            <a:ext cx="10972800" cy="1143000"/>
          </a:xfrm>
        </p:spPr>
        <p:txBody>
          <a:bodyPr/>
          <a:lstStyle>
            <a:lvl1pPr algn="ctr">
              <a:defRPr b="1">
                <a:latin typeface="Raleway Light "/>
                <a:cs typeface="Raleway Light 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 Light"/>
                <a:cs typeface="Helvetica Light"/>
              </a:defRPr>
            </a:lvl1pPr>
            <a:lvl2pPr>
              <a:defRPr>
                <a:latin typeface="Helvetica Light"/>
                <a:cs typeface="Helvetica Light"/>
              </a:defRPr>
            </a:lvl2pPr>
            <a:lvl3pPr>
              <a:defRPr>
                <a:latin typeface="Helvetica Light"/>
                <a:cs typeface="Helvetica Light"/>
              </a:defRPr>
            </a:lvl3pPr>
            <a:lvl4pPr>
              <a:defRPr>
                <a:latin typeface="Helvetica Light"/>
                <a:cs typeface="Helvetica Light"/>
              </a:defRPr>
            </a:lvl4pPr>
            <a:lvl5pPr>
              <a:defRPr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7" y="6351624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35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4267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7" y="6351624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07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aleway Light "/>
                <a:cs typeface="Raleway Light 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38237"/>
            <a:ext cx="5384800" cy="4525963"/>
          </a:xfrm>
        </p:spPr>
        <p:txBody>
          <a:bodyPr/>
          <a:lstStyle>
            <a:lvl1pPr>
              <a:defRPr sz="3733">
                <a:latin typeface="Helvetica Light"/>
                <a:cs typeface="Helvetica Light"/>
              </a:defRPr>
            </a:lvl1pPr>
            <a:lvl2pPr>
              <a:defRPr sz="3200">
                <a:latin typeface="Helvetica Light"/>
                <a:cs typeface="Helvetica Light"/>
              </a:defRPr>
            </a:lvl2pPr>
            <a:lvl3pPr>
              <a:defRPr sz="2667">
                <a:latin typeface="Helvetica Light"/>
                <a:cs typeface="Helvetica Light"/>
              </a:defRPr>
            </a:lvl3pPr>
            <a:lvl4pPr>
              <a:defRPr sz="2400">
                <a:latin typeface="Helvetica Light"/>
                <a:cs typeface="Helvetica Light"/>
              </a:defRPr>
            </a:lvl4pPr>
            <a:lvl5pPr>
              <a:defRPr sz="2400">
                <a:latin typeface="Helvetica Light"/>
                <a:cs typeface="Helvetica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38237"/>
            <a:ext cx="5384800" cy="4525963"/>
          </a:xfrm>
        </p:spPr>
        <p:txBody>
          <a:bodyPr/>
          <a:lstStyle>
            <a:lvl1pPr>
              <a:defRPr sz="3733">
                <a:latin typeface="Helvetica Light"/>
                <a:cs typeface="Helvetica Light"/>
              </a:defRPr>
            </a:lvl1pPr>
            <a:lvl2pPr>
              <a:defRPr sz="3200">
                <a:latin typeface="Helvetica Light"/>
                <a:cs typeface="Helvetica Light"/>
              </a:defRPr>
            </a:lvl2pPr>
            <a:lvl3pPr>
              <a:defRPr sz="2667">
                <a:latin typeface="Helvetica Light"/>
                <a:cs typeface="Helvetica Light"/>
              </a:defRPr>
            </a:lvl3pPr>
            <a:lvl4pPr>
              <a:defRPr sz="2400">
                <a:latin typeface="Helvetica Light"/>
                <a:cs typeface="Helvetica Light"/>
              </a:defRPr>
            </a:lvl4pPr>
            <a:lvl5pPr>
              <a:defRPr sz="2400">
                <a:latin typeface="Helvetica Light"/>
                <a:cs typeface="Helvetica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7" y="6351624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8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4267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4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4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8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5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Screen Shot 2015-12-08 at 7.0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624"/>
            <a:ext cx="4945311" cy="475861"/>
          </a:xfrm>
          <a:prstGeom prst="rect">
            <a:avLst/>
          </a:prstGeom>
        </p:spPr>
      </p:pic>
      <p:pic>
        <p:nvPicPr>
          <p:cNvPr id="5" name="Picture 4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624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503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 "/>
                <a:cs typeface="Gill Sans  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7953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1">
                <a:latin typeface="Gill Sans Light"/>
                <a:cs typeface="Gill Sans Ligh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17712"/>
            <a:ext cx="5386917" cy="3951288"/>
          </a:xfrm>
        </p:spPr>
        <p:txBody>
          <a:bodyPr/>
          <a:lstStyle>
            <a:lvl1pPr>
              <a:defRPr sz="3200">
                <a:latin typeface="Gill Sans Light"/>
                <a:cs typeface="Gill Sans Light"/>
              </a:defRPr>
            </a:lvl1pPr>
            <a:lvl2pPr>
              <a:defRPr sz="2667">
                <a:latin typeface="Gill Sans Light"/>
                <a:cs typeface="Gill Sans Light"/>
              </a:defRPr>
            </a:lvl2pPr>
            <a:lvl3pPr>
              <a:defRPr sz="2400">
                <a:latin typeface="Gill Sans Light"/>
                <a:cs typeface="Gill Sans Light"/>
              </a:defRPr>
            </a:lvl3pPr>
            <a:lvl4pPr>
              <a:defRPr sz="2133">
                <a:latin typeface="Gill Sans Light"/>
                <a:cs typeface="Gill Sans Light"/>
              </a:defRPr>
            </a:lvl4pPr>
            <a:lvl5pPr>
              <a:defRPr sz="2133">
                <a:latin typeface="Gill Sans Light"/>
                <a:cs typeface="Gill Sans Light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377953"/>
            <a:ext cx="5389033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1">
                <a:latin typeface="Gill Sans Light"/>
                <a:cs typeface="Gill Sans Ligh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017712"/>
            <a:ext cx="5389033" cy="3951288"/>
          </a:xfrm>
        </p:spPr>
        <p:txBody>
          <a:bodyPr/>
          <a:lstStyle>
            <a:lvl1pPr>
              <a:defRPr sz="3200">
                <a:latin typeface="Gill Sans Light"/>
                <a:cs typeface="Gill Sans Light"/>
              </a:defRPr>
            </a:lvl1pPr>
            <a:lvl2pPr>
              <a:defRPr sz="2667">
                <a:latin typeface="Gill Sans Light"/>
                <a:cs typeface="Gill Sans Light"/>
              </a:defRPr>
            </a:lvl2pPr>
            <a:lvl3pPr>
              <a:defRPr sz="2400">
                <a:latin typeface="Gill Sans Light"/>
                <a:cs typeface="Gill Sans Light"/>
              </a:defRPr>
            </a:lvl3pPr>
            <a:lvl4pPr>
              <a:defRPr sz="2133">
                <a:latin typeface="Gill Sans Light"/>
                <a:cs typeface="Gill Sans Light"/>
              </a:defRPr>
            </a:lvl4pPr>
            <a:lvl5pPr>
              <a:defRPr sz="2133">
                <a:latin typeface="Gill Sans Light"/>
                <a:cs typeface="Gill Sans Light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747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7" y="6351624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084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7" y="6382139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712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7" y="6365036"/>
            <a:ext cx="4945311" cy="475861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47061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ocomplexity-PP-SectionTitle10-SDAL-BKGD-Light_2015-1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59575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 b="0" i="0"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87760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Biocomplexity-PP-SectionTitle10-SDAL-BKGD-Light_2015-1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59573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8289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4"/>
            <a:ext cx="10363200" cy="1470025"/>
          </a:xfrm>
        </p:spPr>
        <p:txBody>
          <a:bodyPr/>
          <a:lstStyle>
            <a:lvl1pPr algn="ctr">
              <a:defRPr>
                <a:latin typeface="Gill Sans"/>
                <a:cs typeface="Gill San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Gill Sans Light"/>
                <a:cs typeface="Gill Sans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4207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Screen Shot 2015-12-08 at 7.0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7" y="6351624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553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4267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81132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 "/>
                <a:cs typeface="Gill Sans  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41437"/>
            <a:ext cx="5384800" cy="4525963"/>
          </a:xfrm>
        </p:spPr>
        <p:txBody>
          <a:bodyPr/>
          <a:lstStyle>
            <a:lvl1pPr>
              <a:defRPr sz="3733">
                <a:latin typeface="Gill Sans Light"/>
                <a:cs typeface="Gill Sans Light"/>
              </a:defRPr>
            </a:lvl1pPr>
            <a:lvl2pPr>
              <a:defRPr sz="3200">
                <a:latin typeface="Gill Sans Light"/>
                <a:cs typeface="Gill Sans Light"/>
              </a:defRPr>
            </a:lvl2pPr>
            <a:lvl3pPr>
              <a:defRPr sz="2667">
                <a:latin typeface="Gill Sans Light"/>
                <a:cs typeface="Gill Sans Light"/>
              </a:defRPr>
            </a:lvl3pPr>
            <a:lvl4pPr>
              <a:defRPr sz="2400">
                <a:latin typeface="Gill Sans Light"/>
                <a:cs typeface="Gill Sans Light"/>
              </a:defRPr>
            </a:lvl4pPr>
            <a:lvl5pPr>
              <a:defRPr sz="2400">
                <a:latin typeface="Gill Sans Light"/>
                <a:cs typeface="Gill Sans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41437"/>
            <a:ext cx="5384800" cy="4525963"/>
          </a:xfrm>
        </p:spPr>
        <p:txBody>
          <a:bodyPr/>
          <a:lstStyle>
            <a:lvl1pPr>
              <a:defRPr sz="3733">
                <a:latin typeface="Gill Sans Light"/>
                <a:cs typeface="Gill Sans Light"/>
              </a:defRPr>
            </a:lvl1pPr>
            <a:lvl2pPr>
              <a:defRPr sz="3200">
                <a:latin typeface="Gill Sans Light"/>
                <a:cs typeface="Gill Sans Light"/>
              </a:defRPr>
            </a:lvl2pPr>
            <a:lvl3pPr>
              <a:defRPr sz="2667">
                <a:latin typeface="Gill Sans Light"/>
                <a:cs typeface="Gill Sans Light"/>
              </a:defRPr>
            </a:lvl3pPr>
            <a:lvl4pPr>
              <a:defRPr sz="2400">
                <a:latin typeface="Gill Sans Light"/>
                <a:cs typeface="Gill Sans Light"/>
              </a:defRPr>
            </a:lvl4pPr>
            <a:lvl5pPr>
              <a:defRPr sz="2400">
                <a:latin typeface="Gill Sans Light"/>
                <a:cs typeface="Gill Sans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3353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3037"/>
            <a:ext cx="5384800" cy="4525963"/>
          </a:xfrm>
        </p:spPr>
        <p:txBody>
          <a:bodyPr/>
          <a:lstStyle>
            <a:lvl1pPr>
              <a:defRPr sz="3733">
                <a:latin typeface="Helvetica Light"/>
                <a:cs typeface="Helvetica Light"/>
              </a:defRPr>
            </a:lvl1pPr>
            <a:lvl2pPr>
              <a:defRPr sz="3200">
                <a:latin typeface="Helvetica Light"/>
                <a:cs typeface="Helvetica Light"/>
              </a:defRPr>
            </a:lvl2pPr>
            <a:lvl3pPr>
              <a:defRPr sz="2667">
                <a:latin typeface="Helvetica Light"/>
                <a:cs typeface="Helvetica Light"/>
              </a:defRPr>
            </a:lvl3pPr>
            <a:lvl4pPr>
              <a:defRPr sz="2400">
                <a:latin typeface="Helvetica Light"/>
                <a:cs typeface="Helvetica Light"/>
              </a:defRPr>
            </a:lvl4pPr>
            <a:lvl5pPr>
              <a:defRPr sz="2400">
                <a:latin typeface="Helvetica Light"/>
                <a:cs typeface="Helvetica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3037"/>
            <a:ext cx="5384800" cy="4525963"/>
          </a:xfrm>
        </p:spPr>
        <p:txBody>
          <a:bodyPr/>
          <a:lstStyle>
            <a:lvl1pPr>
              <a:defRPr sz="3733">
                <a:latin typeface="Helvetica Light"/>
                <a:cs typeface="Helvetica Light"/>
              </a:defRPr>
            </a:lvl1pPr>
            <a:lvl2pPr>
              <a:defRPr sz="3200">
                <a:latin typeface="Helvetica Light"/>
                <a:cs typeface="Helvetica Light"/>
              </a:defRPr>
            </a:lvl2pPr>
            <a:lvl3pPr>
              <a:defRPr sz="2667">
                <a:latin typeface="Helvetica Light"/>
                <a:cs typeface="Helvetica Light"/>
              </a:defRPr>
            </a:lvl3pPr>
            <a:lvl4pPr>
              <a:defRPr sz="2400">
                <a:latin typeface="Helvetica Light"/>
                <a:cs typeface="Helvetica Light"/>
              </a:defRPr>
            </a:lvl4pPr>
            <a:lvl5pPr>
              <a:defRPr sz="2400">
                <a:latin typeface="Helvetica Light"/>
                <a:cs typeface="Helvetica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Screen Shot 2015-12-08 at 7.0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624"/>
            <a:ext cx="4945311" cy="475861"/>
          </a:xfrm>
          <a:prstGeom prst="rect">
            <a:avLst/>
          </a:prstGeom>
        </p:spPr>
      </p:pic>
      <p:pic>
        <p:nvPicPr>
          <p:cNvPr id="6" name="Picture 5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624"/>
            <a:ext cx="4945311" cy="47586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7E73E67-1807-684E-B5A5-F3B717471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9400"/>
            <a:ext cx="10972800" cy="11430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9173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 "/>
                <a:cs typeface="Gill Sans  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7953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1">
                <a:latin typeface="Gill Sans Light"/>
                <a:cs typeface="Gill Sans Ligh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17712"/>
            <a:ext cx="5386917" cy="3951288"/>
          </a:xfrm>
        </p:spPr>
        <p:txBody>
          <a:bodyPr/>
          <a:lstStyle>
            <a:lvl1pPr>
              <a:defRPr sz="3200">
                <a:latin typeface="Gill Sans Light"/>
                <a:cs typeface="Gill Sans Light"/>
              </a:defRPr>
            </a:lvl1pPr>
            <a:lvl2pPr>
              <a:defRPr sz="2667">
                <a:latin typeface="Gill Sans Light"/>
                <a:cs typeface="Gill Sans Light"/>
              </a:defRPr>
            </a:lvl2pPr>
            <a:lvl3pPr>
              <a:defRPr sz="2400">
                <a:latin typeface="Gill Sans Light"/>
                <a:cs typeface="Gill Sans Light"/>
              </a:defRPr>
            </a:lvl3pPr>
            <a:lvl4pPr>
              <a:defRPr sz="2133">
                <a:latin typeface="Gill Sans Light"/>
                <a:cs typeface="Gill Sans Light"/>
              </a:defRPr>
            </a:lvl4pPr>
            <a:lvl5pPr>
              <a:defRPr sz="2133">
                <a:latin typeface="Gill Sans Light"/>
                <a:cs typeface="Gill Sans Light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377953"/>
            <a:ext cx="5389033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1">
                <a:latin typeface="Gill Sans Light"/>
                <a:cs typeface="Gill Sans Ligh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017712"/>
            <a:ext cx="5389033" cy="3951288"/>
          </a:xfrm>
        </p:spPr>
        <p:txBody>
          <a:bodyPr/>
          <a:lstStyle>
            <a:lvl1pPr>
              <a:defRPr sz="3200">
                <a:latin typeface="Gill Sans Light"/>
                <a:cs typeface="Gill Sans Light"/>
              </a:defRPr>
            </a:lvl1pPr>
            <a:lvl2pPr>
              <a:defRPr sz="2667">
                <a:latin typeface="Gill Sans Light"/>
                <a:cs typeface="Gill Sans Light"/>
              </a:defRPr>
            </a:lvl2pPr>
            <a:lvl3pPr>
              <a:defRPr sz="2400">
                <a:latin typeface="Gill Sans Light"/>
                <a:cs typeface="Gill Sans Light"/>
              </a:defRPr>
            </a:lvl3pPr>
            <a:lvl4pPr>
              <a:defRPr sz="2133">
                <a:latin typeface="Gill Sans Light"/>
                <a:cs typeface="Gill Sans Light"/>
              </a:defRPr>
            </a:lvl4pPr>
            <a:lvl5pPr>
              <a:defRPr sz="2133">
                <a:latin typeface="Gill Sans Light"/>
                <a:cs typeface="Gill Sans Light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322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87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Screen Shot 2015-12-08 at 7.0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7" y="6382139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317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2-08 at 7.0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7" y="6382139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910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88576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6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9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6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4408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2502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7164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2A5DF18-8519-FC43-AA94-CBF4177941FF}" type="slidenum">
              <a:rPr lang="en-US">
                <a:solidFill>
                  <a:prstClr val="black"/>
                </a:solidFill>
              </a:rPr>
              <a:pPr defTabSz="60958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1946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2-08 at 7.0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7" y="6365036"/>
            <a:ext cx="4945311" cy="475861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563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84353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1">
                <a:latin typeface="Gill Sans Light"/>
                <a:cs typeface="Gill Sans Light"/>
              </a:defRPr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24112"/>
            <a:ext cx="5386917" cy="3951288"/>
          </a:xfrm>
        </p:spPr>
        <p:txBody>
          <a:bodyPr/>
          <a:lstStyle>
            <a:lvl1pPr>
              <a:defRPr sz="3200">
                <a:latin typeface="Gill Sans Light"/>
                <a:cs typeface="Gill Sans Light"/>
              </a:defRPr>
            </a:lvl1pPr>
            <a:lvl2pPr>
              <a:defRPr sz="2667">
                <a:latin typeface="Gill Sans Light"/>
                <a:cs typeface="Gill Sans Light"/>
              </a:defRPr>
            </a:lvl2pPr>
            <a:lvl3pPr>
              <a:defRPr sz="2400">
                <a:latin typeface="Gill Sans Light"/>
                <a:cs typeface="Gill Sans Light"/>
              </a:defRPr>
            </a:lvl3pPr>
            <a:lvl4pPr>
              <a:defRPr sz="2133">
                <a:latin typeface="Gill Sans Light"/>
                <a:cs typeface="Gill Sans Light"/>
              </a:defRPr>
            </a:lvl4pPr>
            <a:lvl5pPr>
              <a:defRPr sz="2133">
                <a:latin typeface="Gill Sans Light"/>
                <a:cs typeface="Gill Sans Light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80" y="1784353"/>
            <a:ext cx="5389033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1">
                <a:latin typeface="Gill Sans Light"/>
                <a:cs typeface="Gill Sans Light"/>
              </a:defRPr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0" y="2424112"/>
            <a:ext cx="5389033" cy="3951288"/>
          </a:xfrm>
        </p:spPr>
        <p:txBody>
          <a:bodyPr/>
          <a:lstStyle>
            <a:lvl1pPr>
              <a:defRPr sz="3200">
                <a:latin typeface="Gill Sans Light"/>
                <a:cs typeface="Gill Sans Light"/>
              </a:defRPr>
            </a:lvl1pPr>
            <a:lvl2pPr>
              <a:defRPr sz="2667">
                <a:latin typeface="Gill Sans Light"/>
                <a:cs typeface="Gill Sans Light"/>
              </a:defRPr>
            </a:lvl2pPr>
            <a:lvl3pPr>
              <a:defRPr sz="2400">
                <a:latin typeface="Gill Sans Light"/>
                <a:cs typeface="Gill Sans Light"/>
              </a:defRPr>
            </a:lvl3pPr>
            <a:lvl4pPr>
              <a:defRPr sz="2133">
                <a:latin typeface="Gill Sans Light"/>
                <a:cs typeface="Gill Sans Light"/>
              </a:defRPr>
            </a:lvl4pPr>
            <a:lvl5pPr>
              <a:defRPr sz="2133">
                <a:latin typeface="Gill Sans Light"/>
                <a:cs typeface="Gill Sans Light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C10150-3FE7-A54E-9D78-738BBCD10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9400"/>
            <a:ext cx="10972800" cy="11430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10642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 b="0" i="0"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64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5"/>
            <a:ext cx="10363200" cy="1470025"/>
          </a:xfrm>
        </p:spPr>
        <p:txBody>
          <a:bodyPr/>
          <a:lstStyle>
            <a:lvl1pPr algn="ctr">
              <a:defRPr>
                <a:latin typeface="Gill Sans"/>
                <a:cs typeface="Gill San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Gill Sans Light"/>
                <a:cs typeface="Gill Sans Light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051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5400"/>
            <a:ext cx="10972800" cy="1143000"/>
          </a:xfrm>
        </p:spPr>
        <p:txBody>
          <a:bodyPr/>
          <a:lstStyle>
            <a:lvl1pPr algn="ctr">
              <a:defRPr b="1">
                <a:latin typeface="Raleway Light "/>
                <a:cs typeface="Raleway Light 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 Light"/>
                <a:cs typeface="Helvetica Light"/>
              </a:defRPr>
            </a:lvl1pPr>
            <a:lvl2pPr>
              <a:defRPr>
                <a:latin typeface="Helvetica Light"/>
                <a:cs typeface="Helvetica Light"/>
              </a:defRPr>
            </a:lvl2pPr>
            <a:lvl3pPr>
              <a:defRPr>
                <a:latin typeface="Helvetica Light"/>
                <a:cs typeface="Helvetica Light"/>
              </a:defRPr>
            </a:lvl3pPr>
            <a:lvl4pPr>
              <a:defRPr>
                <a:latin typeface="Helvetica Light"/>
                <a:cs typeface="Helvetica Light"/>
              </a:defRPr>
            </a:lvl4pPr>
            <a:lvl5pPr>
              <a:defRPr>
                <a:latin typeface="Helvetica Light"/>
                <a:cs typeface="Helvetica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Screen Shot 2015-12-08 at 7.0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624"/>
            <a:ext cx="4945311" cy="475861"/>
          </a:xfrm>
          <a:prstGeom prst="rect">
            <a:avLst/>
          </a:prstGeom>
        </p:spPr>
      </p:pic>
      <p:pic>
        <p:nvPicPr>
          <p:cNvPr id="5" name="Picture 4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624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654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4267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4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4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8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5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Screen Shot 2015-12-08 at 7.0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624"/>
            <a:ext cx="4945311" cy="475861"/>
          </a:xfrm>
          <a:prstGeom prst="rect">
            <a:avLst/>
          </a:prstGeom>
        </p:spPr>
      </p:pic>
      <p:pic>
        <p:nvPicPr>
          <p:cNvPr id="5" name="Picture 4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624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766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aleway Light "/>
                <a:cs typeface="Raleway Light 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38237"/>
            <a:ext cx="5384800" cy="4525963"/>
          </a:xfrm>
        </p:spPr>
        <p:txBody>
          <a:bodyPr/>
          <a:lstStyle>
            <a:lvl1pPr>
              <a:defRPr sz="3733">
                <a:latin typeface="Helvetica Light"/>
                <a:cs typeface="Helvetica Light"/>
              </a:defRPr>
            </a:lvl1pPr>
            <a:lvl2pPr>
              <a:defRPr sz="3200">
                <a:latin typeface="Helvetica Light"/>
                <a:cs typeface="Helvetica Light"/>
              </a:defRPr>
            </a:lvl2pPr>
            <a:lvl3pPr>
              <a:defRPr sz="2667">
                <a:latin typeface="Helvetica Light"/>
                <a:cs typeface="Helvetica Light"/>
              </a:defRPr>
            </a:lvl3pPr>
            <a:lvl4pPr>
              <a:defRPr sz="2400">
                <a:latin typeface="Helvetica Light"/>
                <a:cs typeface="Helvetica Light"/>
              </a:defRPr>
            </a:lvl4pPr>
            <a:lvl5pPr>
              <a:defRPr sz="2400">
                <a:latin typeface="Helvetica Light"/>
                <a:cs typeface="Helvetica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38237"/>
            <a:ext cx="5384800" cy="4525963"/>
          </a:xfrm>
        </p:spPr>
        <p:txBody>
          <a:bodyPr/>
          <a:lstStyle>
            <a:lvl1pPr>
              <a:defRPr sz="3733">
                <a:latin typeface="Helvetica Light"/>
                <a:cs typeface="Helvetica Light"/>
              </a:defRPr>
            </a:lvl1pPr>
            <a:lvl2pPr>
              <a:defRPr sz="3200">
                <a:latin typeface="Helvetica Light"/>
                <a:cs typeface="Helvetica Light"/>
              </a:defRPr>
            </a:lvl2pPr>
            <a:lvl3pPr>
              <a:defRPr sz="2667">
                <a:latin typeface="Helvetica Light"/>
                <a:cs typeface="Helvetica Light"/>
              </a:defRPr>
            </a:lvl3pPr>
            <a:lvl4pPr>
              <a:defRPr sz="2400">
                <a:latin typeface="Helvetica Light"/>
                <a:cs typeface="Helvetica Light"/>
              </a:defRPr>
            </a:lvl4pPr>
            <a:lvl5pPr>
              <a:defRPr sz="2400">
                <a:latin typeface="Helvetica Light"/>
                <a:cs typeface="Helvetica Ligh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Screen Shot 2015-12-08 at 7.0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624"/>
            <a:ext cx="4945311" cy="475861"/>
          </a:xfrm>
          <a:prstGeom prst="rect">
            <a:avLst/>
          </a:prstGeom>
        </p:spPr>
      </p:pic>
      <p:pic>
        <p:nvPicPr>
          <p:cNvPr id="6" name="Picture 5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624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266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 "/>
                <a:cs typeface="Gill Sans  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7953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1">
                <a:latin typeface="Gill Sans Light"/>
                <a:cs typeface="Gill Sans Light"/>
              </a:defRPr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17712"/>
            <a:ext cx="5386917" cy="3951288"/>
          </a:xfrm>
        </p:spPr>
        <p:txBody>
          <a:bodyPr/>
          <a:lstStyle>
            <a:lvl1pPr>
              <a:defRPr sz="3200">
                <a:latin typeface="Gill Sans Light"/>
                <a:cs typeface="Gill Sans Light"/>
              </a:defRPr>
            </a:lvl1pPr>
            <a:lvl2pPr>
              <a:defRPr sz="2667">
                <a:latin typeface="Gill Sans Light"/>
                <a:cs typeface="Gill Sans Light"/>
              </a:defRPr>
            </a:lvl2pPr>
            <a:lvl3pPr>
              <a:defRPr sz="2400">
                <a:latin typeface="Gill Sans Light"/>
                <a:cs typeface="Gill Sans Light"/>
              </a:defRPr>
            </a:lvl3pPr>
            <a:lvl4pPr>
              <a:defRPr sz="2133">
                <a:latin typeface="Gill Sans Light"/>
                <a:cs typeface="Gill Sans Light"/>
              </a:defRPr>
            </a:lvl4pPr>
            <a:lvl5pPr>
              <a:defRPr sz="2133">
                <a:latin typeface="Gill Sans Light"/>
                <a:cs typeface="Gill Sans Light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80" y="1377953"/>
            <a:ext cx="5389033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1">
                <a:latin typeface="Gill Sans Light"/>
                <a:cs typeface="Gill Sans Light"/>
              </a:defRPr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0" y="2017712"/>
            <a:ext cx="5389033" cy="3951288"/>
          </a:xfrm>
        </p:spPr>
        <p:txBody>
          <a:bodyPr/>
          <a:lstStyle>
            <a:lvl1pPr>
              <a:defRPr sz="3200">
                <a:latin typeface="Gill Sans Light"/>
                <a:cs typeface="Gill Sans Light"/>
              </a:defRPr>
            </a:lvl1pPr>
            <a:lvl2pPr>
              <a:defRPr sz="2667">
                <a:latin typeface="Gill Sans Light"/>
                <a:cs typeface="Gill Sans Light"/>
              </a:defRPr>
            </a:lvl2pPr>
            <a:lvl3pPr>
              <a:defRPr sz="2400">
                <a:latin typeface="Gill Sans Light"/>
                <a:cs typeface="Gill Sans Light"/>
              </a:defRPr>
            </a:lvl3pPr>
            <a:lvl4pPr>
              <a:defRPr sz="2133">
                <a:latin typeface="Gill Sans Light"/>
                <a:cs typeface="Gill Sans Light"/>
              </a:defRPr>
            </a:lvl4pPr>
            <a:lvl5pPr>
              <a:defRPr sz="2133">
                <a:latin typeface="Gill Sans Light"/>
                <a:cs typeface="Gill Sans Light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699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Screen Shot 2015-12-08 at 7.0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624"/>
            <a:ext cx="4945311" cy="475861"/>
          </a:xfrm>
          <a:prstGeom prst="rect">
            <a:avLst/>
          </a:prstGeom>
        </p:spPr>
      </p:pic>
      <p:pic>
        <p:nvPicPr>
          <p:cNvPr id="4" name="Picture 3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624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812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Screen Shot 2015-12-08 at 7.0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903"/>
            <a:ext cx="4945311" cy="475861"/>
          </a:xfrm>
          <a:prstGeom prst="rect">
            <a:avLst/>
          </a:prstGeom>
        </p:spPr>
      </p:pic>
      <p:pic>
        <p:nvPicPr>
          <p:cNvPr id="4" name="Picture 3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903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541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2-08 at 7.0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82140"/>
            <a:ext cx="4945311" cy="475861"/>
          </a:xfrm>
          <a:prstGeom prst="rect">
            <a:avLst/>
          </a:prstGeom>
        </p:spPr>
      </p:pic>
      <p:pic>
        <p:nvPicPr>
          <p:cNvPr id="3" name="Picture 2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82140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393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2-08 at 7.0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65036"/>
            <a:ext cx="4945311" cy="475861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25665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9400"/>
            <a:ext cx="10972800" cy="11430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 descr="Screen Shot 2015-12-08 at 7.0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624"/>
            <a:ext cx="4945311" cy="475861"/>
          </a:xfrm>
          <a:prstGeom prst="rect">
            <a:avLst/>
          </a:prstGeom>
        </p:spPr>
      </p:pic>
      <p:pic>
        <p:nvPicPr>
          <p:cNvPr id="4" name="Picture 3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624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588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ocomplexity-PP-SectionTitle10-SDAL-BKGD-Light_2015-1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59575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 b="0" i="0"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1263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ocomplexity-PP-SectionTitle10-SDAL-BKGD-Light_2015-1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59575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 b="0" i="0"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82563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ocomplexity-PP-SectionTitle10-SDAL-BKGD-Light_2015-1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59575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 b="0" i="0"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686390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ocomplexity-PP-SectionTitle10-SDAL-BKGD-Light_2015-1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59575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 b="0" i="0"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76297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ocomplexity-PP-SectionTitle5-SDAL-BKGD-Light_2015-1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59575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6400" y="2130445"/>
            <a:ext cx="10363200" cy="1470025"/>
          </a:xfrm>
        </p:spPr>
        <p:txBody>
          <a:bodyPr/>
          <a:lstStyle>
            <a:lvl1pPr algn="ctr">
              <a:defRPr b="1" i="0"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06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2-08 at 7.0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903"/>
            <a:ext cx="4945311" cy="475861"/>
          </a:xfrm>
          <a:prstGeom prst="rect">
            <a:avLst/>
          </a:prstGeom>
        </p:spPr>
      </p:pic>
      <p:pic>
        <p:nvPicPr>
          <p:cNvPr id="4" name="Picture 3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51903"/>
            <a:ext cx="4945311" cy="47586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45012E-F30B-1145-BDD1-91EB76BC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9400"/>
            <a:ext cx="10972800" cy="11430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6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2-08 at 7.0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82140"/>
            <a:ext cx="4945311" cy="475861"/>
          </a:xfrm>
          <a:prstGeom prst="rect">
            <a:avLst/>
          </a:prstGeom>
        </p:spPr>
      </p:pic>
      <p:pic>
        <p:nvPicPr>
          <p:cNvPr id="3" name="Picture 2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82140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28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2-08 at 7.0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9" y="6365036"/>
            <a:ext cx="4945311" cy="475861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395304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image" Target="../media/image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37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5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ocomplexity-PP-SectionTitle10-SDAL-BKGD-Light_2015-11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7" y="-25400"/>
            <a:ext cx="12159575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-25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93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 descr="Biocomplexity-PP-SectionTitle10-SDAL-BKGD-Light_2015-11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7" y="25400"/>
            <a:ext cx="12159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17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ctr" defTabSz="609570" rtl="0" eaLnBrk="1" latinLnBrk="0" hangingPunct="1">
        <a:spcBef>
          <a:spcPct val="0"/>
        </a:spcBef>
        <a:buNone/>
        <a:defRPr sz="4267" b="1" kern="1200">
          <a:solidFill>
            <a:schemeClr val="tx1"/>
          </a:solidFill>
          <a:latin typeface="Raleway Light"/>
          <a:ea typeface="+mj-ea"/>
          <a:cs typeface="Raleway Light"/>
        </a:defRPr>
      </a:lvl1pPr>
    </p:titleStyle>
    <p:bodyStyle>
      <a:lvl1pPr marL="908005" indent="-457178" algn="l" defTabSz="609570" rtl="0" eaLnBrk="1" latinLnBrk="0" hangingPunct="1">
        <a:spcBef>
          <a:spcPct val="20000"/>
        </a:spcBef>
        <a:buFont typeface="Arial"/>
        <a:buChar char="•"/>
        <a:defRPr sz="3733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1371532" indent="-380981" algn="l" defTabSz="60957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830826" indent="-300551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2444630" indent="-304784" algn="l" defTabSz="609570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3037265" indent="-304784" algn="l" defTabSz="609570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ocomplexity-PP-SectionTitle10-SDAL-BKGD-Light_2015-11.jp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7" y="25400"/>
            <a:ext cx="12159575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-25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0403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  <p:hf hdr="0" ftr="0" dt="0"/>
  <p:txStyles>
    <p:titleStyle>
      <a:lvl1pPr algn="ctr" defTabSz="609570" rtl="0" eaLnBrk="1" latinLnBrk="0" hangingPunct="1">
        <a:spcBef>
          <a:spcPct val="0"/>
        </a:spcBef>
        <a:buNone/>
        <a:defRPr sz="4267" b="1" kern="1200">
          <a:solidFill>
            <a:schemeClr val="tx1"/>
          </a:solidFill>
          <a:latin typeface="Raleway Light"/>
          <a:ea typeface="+mj-ea"/>
          <a:cs typeface="Raleway Light"/>
        </a:defRPr>
      </a:lvl1pPr>
    </p:titleStyle>
    <p:bodyStyle>
      <a:lvl1pPr marL="908005" indent="-457178" algn="l" defTabSz="609570" rtl="0" eaLnBrk="1" latinLnBrk="0" hangingPunct="1">
        <a:spcBef>
          <a:spcPct val="20000"/>
        </a:spcBef>
        <a:buFont typeface="Arial"/>
        <a:buChar char="•"/>
        <a:defRPr sz="3733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1371532" indent="-380981" algn="l" defTabSz="60957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830826" indent="-300551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2444630" indent="-304784" algn="l" defTabSz="609570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3037265" indent="-304784" algn="l" defTabSz="609570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ocomplexity-PP-SectionTitle10-SDAL-BKGD-Light_2015-11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6" y="-25400"/>
            <a:ext cx="12159575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-25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938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895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4267" b="1" kern="1200">
          <a:solidFill>
            <a:schemeClr val="tx1"/>
          </a:solidFill>
          <a:latin typeface="Raleway Light"/>
          <a:ea typeface="+mj-ea"/>
          <a:cs typeface="Raleway Light"/>
        </a:defRPr>
      </a:lvl1pPr>
    </p:titleStyle>
    <p:bodyStyle>
      <a:lvl1pPr marL="908028" indent="-457189" algn="l" defTabSz="609585" rtl="0" eaLnBrk="1" latinLnBrk="0" hangingPunct="1">
        <a:spcBef>
          <a:spcPct val="20000"/>
        </a:spcBef>
        <a:buFont typeface="Arial"/>
        <a:buChar char="•"/>
        <a:defRPr sz="3733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1371566" indent="-380990" algn="l" defTabSz="609585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830872" indent="-30055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2444690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303734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41437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53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</p:sldLayoutIdLst>
  <p:hf hdr="0" ftr="0" dt="0"/>
  <p:txStyles>
    <p:titleStyle>
      <a:lvl1pPr algn="r" defTabSz="609585" rtl="0" eaLnBrk="1" latinLnBrk="0" hangingPunct="1">
        <a:spcBef>
          <a:spcPct val="0"/>
        </a:spcBef>
        <a:buNone/>
        <a:defRPr sz="4267" b="0" kern="1200">
          <a:solidFill>
            <a:schemeClr val="tx1"/>
          </a:solidFill>
          <a:latin typeface="Gill Sans"/>
          <a:ea typeface="+mj-ea"/>
          <a:cs typeface="Gill Sans"/>
        </a:defRPr>
      </a:lvl1pPr>
    </p:titleStyle>
    <p:bodyStyle>
      <a:lvl1pPr marL="908028" indent="-457189" algn="l" defTabSz="609585" rtl="0" eaLnBrk="1" latinLnBrk="0" hangingPunct="1">
        <a:spcBef>
          <a:spcPct val="20000"/>
        </a:spcBef>
        <a:buFont typeface="Arial"/>
        <a:buChar char="•"/>
        <a:defRPr sz="3733" kern="1200">
          <a:solidFill>
            <a:schemeClr val="tx1"/>
          </a:solidFill>
          <a:latin typeface="Gill Sans Light"/>
          <a:ea typeface="+mn-ea"/>
          <a:cs typeface="Gill Sans Light"/>
        </a:defRPr>
      </a:lvl1pPr>
      <a:lvl2pPr marL="1371566" indent="-380990" algn="l" defTabSz="609585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Gill Sans Light"/>
          <a:ea typeface="+mn-ea"/>
          <a:cs typeface="Gill Sans Light"/>
        </a:defRPr>
      </a:lvl2pPr>
      <a:lvl3pPr marL="1830872" indent="-30055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Gill Sans Light"/>
          <a:ea typeface="+mn-ea"/>
          <a:cs typeface="Gill Sans Light"/>
        </a:defRPr>
      </a:lvl3pPr>
      <a:lvl4pPr marL="2444690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Gill Sans Light"/>
          <a:ea typeface="+mn-ea"/>
          <a:cs typeface="Gill Sans Light"/>
        </a:defRPr>
      </a:lvl4pPr>
      <a:lvl5pPr marL="303734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Gill Sans Light"/>
          <a:ea typeface="+mn-ea"/>
          <a:cs typeface="Gill Sans Light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ocomplexity-PP-SectionTitle10-SDAL-BKGD-Light_2015-11.jp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7" y="-25400"/>
            <a:ext cx="12159575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-25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938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 descr="Biocomplexity-PP-SectionTitle10-SDAL-BKGD-Light_2015-11.jp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7" y="25400"/>
            <a:ext cx="12159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2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hf sldNum="0" hdr="0" ftr="0" dt="0"/>
  <p:txStyles>
    <p:titleStyle>
      <a:lvl1pPr algn="ctr" defTabSz="609570" rtl="0" eaLnBrk="1" latinLnBrk="0" hangingPunct="1">
        <a:spcBef>
          <a:spcPct val="0"/>
        </a:spcBef>
        <a:buNone/>
        <a:defRPr sz="4267" b="1" kern="1200">
          <a:solidFill>
            <a:schemeClr val="tx1"/>
          </a:solidFill>
          <a:latin typeface="Raleway Light"/>
          <a:ea typeface="+mj-ea"/>
          <a:cs typeface="Raleway Light"/>
        </a:defRPr>
      </a:lvl1pPr>
    </p:titleStyle>
    <p:bodyStyle>
      <a:lvl1pPr marL="908005" indent="-457178" algn="l" defTabSz="609570" rtl="0" eaLnBrk="1" latinLnBrk="0" hangingPunct="1">
        <a:spcBef>
          <a:spcPct val="20000"/>
        </a:spcBef>
        <a:buFont typeface="Arial"/>
        <a:buChar char="•"/>
        <a:defRPr sz="3733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1371532" indent="-380981" algn="l" defTabSz="60957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830826" indent="-300551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2444630" indent="-304784" algn="l" defTabSz="609570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3037265" indent="-304784" algn="l" defTabSz="609570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7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7800"/>
            <a:ext cx="10972800" cy="11430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4267" dirty="0"/>
              <a:t>Redistributing Data Across Geographies </a:t>
            </a:r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979025" y="1537865"/>
            <a:ext cx="10515600" cy="5142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latin typeface="Trebuchet MS" charset="0"/>
                <a:ea typeface="Trebuchet MS" charset="0"/>
                <a:cs typeface="Trebuchet M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Trebuchet MS" charset="0"/>
                <a:ea typeface="Trebuchet MS" charset="0"/>
                <a:cs typeface="Trebuchet M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Trebuchet MS" charset="0"/>
                <a:ea typeface="Trebuchet MS" charset="0"/>
                <a:cs typeface="Trebuchet M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Trebuchet MS" charset="0"/>
                <a:ea typeface="Trebuchet MS" charset="0"/>
                <a:cs typeface="Trebuchet M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40">
              <a:lnSpc>
                <a:spcPct val="110000"/>
              </a:lnSpc>
              <a:spcBef>
                <a:spcPts val="0"/>
              </a:spcBef>
              <a:buSzPct val="100000"/>
              <a:buNone/>
              <a:defRPr/>
            </a:pPr>
            <a:r>
              <a:rPr lang="en-US" sz="3000" b="1" dirty="0">
                <a:solidFill>
                  <a:srgbClr val="4775A4"/>
                </a:solidFill>
                <a:latin typeface="Helvetica" charset="0"/>
                <a:ea typeface="Helvetica" charset="0"/>
                <a:cs typeface="Helvetica" charset="0"/>
              </a:rPr>
              <a:t>Problem</a:t>
            </a:r>
            <a:r>
              <a:rPr lang="en-US" sz="3000" b="1" dirty="0">
                <a:solidFill>
                  <a:prstClr val="black">
                    <a:tint val="75000"/>
                  </a:prstClr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  <a:r>
              <a:rPr lang="en-US" sz="3000" dirty="0">
                <a:solidFill>
                  <a:prstClr val="black">
                    <a:tint val="75000"/>
                  </a:prst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Administrative or survey data do not align with geographies of interest (e.g., Supervisor Districts, School Attendance Areas).</a:t>
            </a:r>
            <a:endParaRPr lang="en-US" sz="3000" dirty="0">
              <a:solidFill>
                <a:prstClr val="black">
                  <a:tint val="75000"/>
                </a:prst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 defTabSz="1219140">
              <a:lnSpc>
                <a:spcPct val="110000"/>
              </a:lnSpc>
              <a:spcBef>
                <a:spcPts val="0"/>
              </a:spcBef>
              <a:buSzPct val="100000"/>
              <a:buNone/>
              <a:defRPr/>
            </a:pPr>
            <a:r>
              <a:rPr lang="en-US" sz="3000" b="1" dirty="0">
                <a:solidFill>
                  <a:srgbClr val="4775A4"/>
                </a:solidFill>
                <a:latin typeface="Helvetica" charset="0"/>
                <a:ea typeface="Helvetica" charset="0"/>
                <a:cs typeface="Helvetica" charset="0"/>
              </a:rPr>
              <a:t>Solution:</a:t>
            </a:r>
            <a:r>
              <a:rPr lang="en-US" sz="3000" dirty="0">
                <a:solidFill>
                  <a:prstClr val="black">
                    <a:tint val="75000"/>
                  </a:prst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3000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Use data </a:t>
            </a:r>
            <a:r>
              <a:rPr lang="en-US" sz="3000" b="1" dirty="0">
                <a:solidFill>
                  <a:srgbClr val="930E00"/>
                </a:solidFill>
                <a:latin typeface="Helvetica" charset="0"/>
                <a:ea typeface="Helvetica" charset="0"/>
                <a:cs typeface="Helvetica" charset="0"/>
              </a:rPr>
              <a:t>direct aggregation</a:t>
            </a:r>
            <a:r>
              <a:rPr lang="en-US" sz="3000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, if possible, alternatively develop </a:t>
            </a:r>
            <a:r>
              <a:rPr lang="en-US" sz="3000" b="1" dirty="0">
                <a:solidFill>
                  <a:srgbClr val="930E00"/>
                </a:solidFill>
                <a:latin typeface="Helvetica" charset="0"/>
                <a:ea typeface="Helvetica" charset="0"/>
                <a:cs typeface="Helvetica" charset="0"/>
              </a:rPr>
              <a:t>synthetic populations </a:t>
            </a:r>
            <a:r>
              <a:rPr lang="en-US" sz="3000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based on data and redistribute. </a:t>
            </a:r>
          </a:p>
          <a:p>
            <a:pPr marL="0" indent="0" defTabSz="1219140">
              <a:lnSpc>
                <a:spcPct val="110000"/>
              </a:lnSpc>
              <a:spcBef>
                <a:spcPts val="0"/>
              </a:spcBef>
              <a:buSzPct val="100000"/>
              <a:buNone/>
              <a:defRPr/>
            </a:pPr>
            <a:r>
              <a:rPr lang="en-US" sz="3000" b="1" dirty="0">
                <a:solidFill>
                  <a:srgbClr val="4775A4"/>
                </a:solidFill>
                <a:latin typeface="Helvetica" charset="0"/>
                <a:ea typeface="Helvetica" charset="0"/>
                <a:cs typeface="Helvetica" charset="0"/>
              </a:rPr>
              <a:t>Synthetic re-distribution</a:t>
            </a:r>
            <a:r>
              <a:rPr lang="en-US" sz="3000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 based on variables of interest. Methods for generating synthetic data include</a:t>
            </a:r>
          </a:p>
          <a:p>
            <a:pPr marL="1562022" lvl="2" indent="-342882" defTabSz="1219140">
              <a:lnSpc>
                <a:spcPct val="110000"/>
              </a:lnSpc>
              <a:spcBef>
                <a:spcPts val="0"/>
              </a:spcBef>
              <a:buSzPct val="100000"/>
              <a:defRPr/>
            </a:pPr>
            <a:r>
              <a:rPr lang="en-US" sz="3000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Iterative Proportional Fitting (IPF)</a:t>
            </a:r>
          </a:p>
          <a:p>
            <a:pPr marL="1562022" lvl="2" indent="-342882" defTabSz="1219140">
              <a:lnSpc>
                <a:spcPct val="110000"/>
              </a:lnSpc>
              <a:spcBef>
                <a:spcPts val="0"/>
              </a:spcBef>
              <a:buSzPct val="100000"/>
              <a:defRPr/>
            </a:pPr>
            <a:r>
              <a:rPr lang="en-US" sz="3000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Multiple Imputation (MI)</a:t>
            </a:r>
          </a:p>
        </p:txBody>
      </p:sp>
    </p:spTree>
    <p:extLst>
      <p:ext uri="{BB962C8B-B14F-4D97-AF65-F5344CB8AC3E}">
        <p14:creationId xmlns:p14="http://schemas.microsoft.com/office/powerpoint/2010/main" val="204216937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Marginal Summary Tables (ACS)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409700" y="1193802"/>
          <a:ext cx="9620252" cy="4978400"/>
        </p:xfrm>
        <a:graphic>
          <a:graphicData uri="http://schemas.openxmlformats.org/drawingml/2006/table">
            <a:tbl>
              <a:tblPr/>
              <a:tblGrid>
                <a:gridCol w="2405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5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5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12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Age, Block Group 001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0-24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25-49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50-74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75+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Gender, Block Group 001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Female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algn="ctr" fontAlgn="b"/>
                      <a:endParaRPr lang="is-IS" sz="3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  <a:endParaRPr lang="ru-RU" sz="3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5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IPF Example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309809" y="1117600"/>
          <a:ext cx="8629656" cy="5447110"/>
        </p:xfrm>
        <a:graphic>
          <a:graphicData uri="http://schemas.openxmlformats.org/drawingml/2006/table">
            <a:tbl>
              <a:tblPr/>
              <a:tblGrid>
                <a:gridCol w="123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89422">
                <a:tc>
                  <a:txBody>
                    <a:bodyPr/>
                    <a:lstStyle/>
                    <a:p>
                      <a:pPr algn="ctr" fontAlgn="b"/>
                      <a:endParaRPr lang="en-US" sz="4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vert="vert2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4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is-I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is-I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9422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4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Gender</a:t>
                      </a:r>
                    </a:p>
                  </a:txBody>
                  <a:tcPr marL="12700" marR="12700" marT="12700" marB="0" vert="vert2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0-24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25-49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50-7</a:t>
                      </a:r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ru-RU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75+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9422">
                <a:tc v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9422">
                <a:tc v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Female</a:t>
                      </a:r>
                    </a:p>
                  </a:txBody>
                  <a:tcPr marL="12700" marR="12700" marT="127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  <a:endParaRPr lang="ru-RU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9422">
                <a:tc v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104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132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84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81100" y="1388665"/>
            <a:ext cx="5176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 Light" charset="0"/>
                <a:ea typeface="Helvetica Light" charset="0"/>
                <a:cs typeface="Helvetica Light" charset="0"/>
                <a:sym typeface="Calibri"/>
              </a:rPr>
              <a:t>Block Group 001</a:t>
            </a:r>
          </a:p>
          <a:p>
            <a:r>
              <a:rPr lang="en-US" sz="3600" b="1" dirty="0">
                <a:latin typeface="Helvetica Light" charset="0"/>
                <a:ea typeface="Helvetica Light" charset="0"/>
                <a:cs typeface="Helvetica Light" charset="0"/>
                <a:sym typeface="Calibri"/>
              </a:rPr>
              <a:t>N=370</a:t>
            </a:r>
          </a:p>
        </p:txBody>
      </p:sp>
    </p:spTree>
    <p:extLst>
      <p:ext uri="{BB962C8B-B14F-4D97-AF65-F5344CB8AC3E}">
        <p14:creationId xmlns:p14="http://schemas.microsoft.com/office/powerpoint/2010/main" val="2058657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IPF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0839" indent="0">
              <a:buNone/>
            </a:pPr>
            <a:r>
              <a:rPr lang="en-US"/>
              <a:t>IPF estimates a joint table given marginal constraints. The procedure is:</a:t>
            </a:r>
          </a:p>
          <a:p>
            <a:pPr marL="1193789" indent="-742950">
              <a:buFont typeface="+mj-lt"/>
              <a:buAutoNum type="arabicPeriod"/>
            </a:pPr>
            <a:r>
              <a:rPr lang="en-US"/>
              <a:t>Adjust cells using marginal column totals; divide by (cell column sums / marginal column totals)</a:t>
            </a:r>
          </a:p>
          <a:p>
            <a:pPr marL="1193789" indent="-742950">
              <a:buFont typeface="+mj-lt"/>
              <a:buAutoNum type="arabicPeriod"/>
            </a:pPr>
            <a:r>
              <a:rPr lang="en-US"/>
              <a:t>Adjust cells using marginal row totals; divide by (cell row sums / marginal row totals)</a:t>
            </a:r>
          </a:p>
          <a:p>
            <a:pPr marL="1193789" indent="-742950">
              <a:buFont typeface="+mj-lt"/>
              <a:buAutoNum type="arabicPeriod"/>
            </a:pPr>
            <a:r>
              <a:rPr lang="en-US"/>
              <a:t>Iterate (1) and (2) until convergence</a:t>
            </a:r>
          </a:p>
        </p:txBody>
      </p:sp>
    </p:spTree>
    <p:extLst>
      <p:ext uri="{BB962C8B-B14F-4D97-AF65-F5344CB8AC3E}">
        <p14:creationId xmlns:p14="http://schemas.microsoft.com/office/powerpoint/2010/main" val="1642548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IPF Example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309809" y="1117600"/>
          <a:ext cx="8629656" cy="5447110"/>
        </p:xfrm>
        <a:graphic>
          <a:graphicData uri="http://schemas.openxmlformats.org/drawingml/2006/table">
            <a:tbl>
              <a:tblPr/>
              <a:tblGrid>
                <a:gridCol w="123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89422">
                <a:tc>
                  <a:txBody>
                    <a:bodyPr/>
                    <a:lstStyle/>
                    <a:p>
                      <a:pPr algn="ctr" fontAlgn="b"/>
                      <a:endParaRPr lang="en-US" sz="4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vert="vert2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4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is-I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is-I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9422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4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Gender</a:t>
                      </a:r>
                    </a:p>
                  </a:txBody>
                  <a:tcPr marL="12700" marR="12700" marT="12700" marB="0" vert="vert2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0-24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25-49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50-7</a:t>
                      </a:r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ru-RU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75+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9422">
                <a:tc v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9422">
                <a:tc v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Female</a:t>
                      </a:r>
                    </a:p>
                  </a:txBody>
                  <a:tcPr marL="12700" marR="12700" marT="127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  <a:endParaRPr lang="ru-RU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9422">
                <a:tc v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</a:t>
                      </a:r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104 / </a:t>
                      </a:r>
                      <a:r>
                        <a:rPr lang="is-IS" sz="3000" b="0" i="1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</a:t>
                      </a:r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132 / </a:t>
                      </a:r>
                      <a:r>
                        <a:rPr lang="is-IS" sz="3000" b="0" i="1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84 / </a:t>
                      </a:r>
                      <a:r>
                        <a:rPr lang="en-US" sz="3000" b="0" i="1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50 / </a:t>
                      </a:r>
                      <a:r>
                        <a:rPr lang="en-US" sz="3000" b="0" i="1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81100" y="1388665"/>
            <a:ext cx="5176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 Light" charset="0"/>
                <a:ea typeface="Helvetica Light" charset="0"/>
                <a:cs typeface="Helvetica Light" charset="0"/>
                <a:sym typeface="Calibri"/>
              </a:rPr>
              <a:t>Block Group 001</a:t>
            </a:r>
          </a:p>
          <a:p>
            <a:r>
              <a:rPr lang="en-US" sz="3600" b="1" dirty="0">
                <a:latin typeface="Helvetica Light" charset="0"/>
                <a:ea typeface="Helvetica Light" charset="0"/>
                <a:cs typeface="Helvetica Light" charset="0"/>
                <a:sym typeface="Calibri"/>
              </a:rPr>
              <a:t>N=370</a:t>
            </a:r>
          </a:p>
        </p:txBody>
      </p:sp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IPF Example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309809" y="1117600"/>
          <a:ext cx="8629656" cy="5447110"/>
        </p:xfrm>
        <a:graphic>
          <a:graphicData uri="http://schemas.openxmlformats.org/drawingml/2006/table">
            <a:tbl>
              <a:tblPr/>
              <a:tblGrid>
                <a:gridCol w="123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89422">
                <a:tc>
                  <a:txBody>
                    <a:bodyPr/>
                    <a:lstStyle/>
                    <a:p>
                      <a:pPr algn="ctr" fontAlgn="b"/>
                      <a:endParaRPr lang="en-US" sz="4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vert="vert2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4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is-I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is-I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9422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4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Gender</a:t>
                      </a:r>
                    </a:p>
                  </a:txBody>
                  <a:tcPr marL="12700" marR="12700" marT="12700" marB="0" vert="vert2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0-24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25-49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50-7</a:t>
                      </a:r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ru-RU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75+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9422">
                <a:tc v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52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66 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42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</a:t>
                      </a:r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213 / </a:t>
                      </a:r>
                      <a:r>
                        <a:rPr lang="is-IS" sz="3000" b="0" i="1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9422">
                <a:tc v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Female</a:t>
                      </a:r>
                    </a:p>
                  </a:txBody>
                  <a:tcPr marL="12700" marR="12700" marT="127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52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66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42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 </a:t>
                      </a:r>
                      <a:r>
                        <a:rPr lang="ru-RU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 / </a:t>
                      </a:r>
                      <a:r>
                        <a:rPr lang="en-US" sz="3000" b="0" i="1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185</a:t>
                      </a:r>
                      <a:endParaRPr lang="ru-RU" sz="3000" b="0" i="1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9422">
                <a:tc v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104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132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84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81100" y="1388665"/>
            <a:ext cx="5176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 Light" charset="0"/>
                <a:ea typeface="Helvetica Light" charset="0"/>
                <a:cs typeface="Helvetica Light" charset="0"/>
                <a:sym typeface="Calibri"/>
              </a:rPr>
              <a:t>Block Group 001</a:t>
            </a:r>
          </a:p>
          <a:p>
            <a:r>
              <a:rPr lang="en-US" sz="3600" b="1" dirty="0">
                <a:latin typeface="Helvetica Light" charset="0"/>
                <a:ea typeface="Helvetica Light" charset="0"/>
                <a:cs typeface="Helvetica Light" charset="0"/>
                <a:sym typeface="Calibri"/>
              </a:rPr>
              <a:t>N=370</a:t>
            </a:r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IPF Example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309809" y="1117600"/>
          <a:ext cx="8629656" cy="5447110"/>
        </p:xfrm>
        <a:graphic>
          <a:graphicData uri="http://schemas.openxmlformats.org/drawingml/2006/table">
            <a:tbl>
              <a:tblPr/>
              <a:tblGrid>
                <a:gridCol w="123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89422">
                <a:tc>
                  <a:txBody>
                    <a:bodyPr/>
                    <a:lstStyle/>
                    <a:p>
                      <a:pPr algn="ctr" fontAlgn="b"/>
                      <a:endParaRPr lang="en-US" sz="4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vert="vert2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4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is-I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is-I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9422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4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Gender</a:t>
                      </a:r>
                    </a:p>
                  </a:txBody>
                  <a:tcPr marL="12700" marR="12700" marT="12700" marB="0" vert="vert2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0-24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25-49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50-7</a:t>
                      </a:r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ru-RU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75+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9422">
                <a:tc v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9422">
                <a:tc v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Female</a:t>
                      </a:r>
                    </a:p>
                  </a:txBody>
                  <a:tcPr marL="12700" marR="12700" marT="127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  <a:endParaRPr lang="ru-RU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9422">
                <a:tc v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104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132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84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81100" y="1388665"/>
            <a:ext cx="5176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 Light" charset="0"/>
                <a:ea typeface="Helvetica Light" charset="0"/>
                <a:cs typeface="Helvetica Light" charset="0"/>
                <a:sym typeface="Calibri"/>
              </a:rPr>
              <a:t>Block Group 001</a:t>
            </a:r>
          </a:p>
          <a:p>
            <a:r>
              <a:rPr lang="en-US" sz="3600" b="1" dirty="0">
                <a:latin typeface="Helvetica Light" charset="0"/>
                <a:ea typeface="Helvetica Light" charset="0"/>
                <a:cs typeface="Helvetica Light" charset="0"/>
                <a:sym typeface="Calibri"/>
              </a:rPr>
              <a:t>N=370</a:t>
            </a:r>
          </a:p>
        </p:txBody>
      </p:sp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IPF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IPF produces a maximum entropy estimate of the joint table subject to constraints of the marginals.</a:t>
            </a:r>
          </a:p>
          <a:p>
            <a:r>
              <a:rPr lang="en-US"/>
              <a:t>No assumption of dependence between marginals (Age and Gender)</a:t>
            </a:r>
          </a:p>
          <a:p>
            <a:pPr lvl="1"/>
            <a:r>
              <a:rPr lang="en-US"/>
              <a:t>Beckman 1996: Estimate dependence using the PUMS microdata; 2-step IPF procedure to adjust.</a:t>
            </a:r>
          </a:p>
          <a:p>
            <a:r>
              <a:rPr lang="en-US"/>
              <a:t>Implementation in R package </a:t>
            </a:r>
            <a:r>
              <a:rPr lang="en-US" b="1"/>
              <a:t>mipfp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81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Resampling Microdata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309809" y="1117600"/>
          <a:ext cx="8629656" cy="5447110"/>
        </p:xfrm>
        <a:graphic>
          <a:graphicData uri="http://schemas.openxmlformats.org/drawingml/2006/table">
            <a:tbl>
              <a:tblPr/>
              <a:tblGrid>
                <a:gridCol w="123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89422">
                <a:tc>
                  <a:txBody>
                    <a:bodyPr/>
                    <a:lstStyle/>
                    <a:p>
                      <a:pPr algn="ctr" fontAlgn="b"/>
                      <a:endParaRPr lang="en-US" sz="4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vert="vert2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4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is-I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is-I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9422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4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Gender</a:t>
                      </a:r>
                    </a:p>
                  </a:txBody>
                  <a:tcPr marL="12700" marR="12700" marT="12700" marB="0" vert="vert2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0-24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25-49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50-7</a:t>
                      </a:r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ru-RU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75+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9422">
                <a:tc v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9422">
                <a:tc v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Female</a:t>
                      </a:r>
                    </a:p>
                  </a:txBody>
                  <a:tcPr marL="12700" marR="12700" marT="127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  <a:endParaRPr lang="ru-RU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9422">
                <a:tc v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104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132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84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81100" y="1388665"/>
            <a:ext cx="5176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 Light" charset="0"/>
                <a:ea typeface="Helvetica Light" charset="0"/>
                <a:cs typeface="Helvetica Light" charset="0"/>
                <a:sym typeface="Calibri"/>
              </a:rPr>
              <a:t>Block Group 001</a:t>
            </a:r>
          </a:p>
          <a:p>
            <a:r>
              <a:rPr lang="en-US" sz="3600" b="1" dirty="0">
                <a:latin typeface="Helvetica Light" charset="0"/>
                <a:ea typeface="Helvetica Light" charset="0"/>
                <a:cs typeface="Helvetica Light" charset="0"/>
                <a:sym typeface="Calibri"/>
              </a:rPr>
              <a:t>N=370</a:t>
            </a:r>
          </a:p>
        </p:txBody>
      </p:sp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Resampling Microdata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715986" y="1643557"/>
          <a:ext cx="7589520" cy="4864095"/>
        </p:xfrm>
        <a:graphic>
          <a:graphicData uri="http://schemas.openxmlformats.org/drawingml/2006/table">
            <a:tbl>
              <a:tblPr/>
              <a:tblGrid>
                <a:gridCol w="1897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Gender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Race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45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is-IS" sz="30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12700" marR="12700" marT="9144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is-I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vert="vert27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White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Female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White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Female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36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Black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Asian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Black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Female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37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White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45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is-IS" sz="30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9144" marR="12700" marT="12700" marB="0" vert="vert2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is-I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90625" y="1114987"/>
            <a:ext cx="9810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charset="0"/>
                <a:ea typeface="Calibri" charset="0"/>
                <a:cs typeface="Calibri" charset="0"/>
                <a:sym typeface="Calibri"/>
              </a:rPr>
              <a:t>Simple random sample with replacement, </a:t>
            </a:r>
            <a:r>
              <a:rPr lang="en-US" sz="2800" b="1" dirty="0">
                <a:latin typeface="Calibri" charset="0"/>
                <a:ea typeface="Calibri" charset="0"/>
                <a:cs typeface="Calibri" charset="0"/>
                <a:sym typeface="Calibri"/>
              </a:rPr>
              <a:t>n=60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Calibri"/>
              </a:rPr>
              <a:t>, of men age 0-24.</a:t>
            </a:r>
          </a:p>
        </p:txBody>
      </p:sp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Resampling Microdata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05000" y="1111250"/>
          <a:ext cx="9486900" cy="5250740"/>
        </p:xfrm>
        <a:graphic>
          <a:graphicData uri="http://schemas.openxmlformats.org/drawingml/2006/table">
            <a:tbl>
              <a:tblPr/>
              <a:tblGrid>
                <a:gridCol w="1897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Block Group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Gender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Race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45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is-IS" sz="30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12700" marR="12700" marT="9144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is-I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vert="vert27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001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White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001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Black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001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Black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001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White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001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Black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001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White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45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is-IS" sz="30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9144" marR="12700" marT="12700" marB="0" vert="vert2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is-I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32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01601" y="1294570"/>
            <a:ext cx="12090401" cy="5518138"/>
            <a:chOff x="76200" y="848463"/>
            <a:chExt cx="9067801" cy="4138603"/>
          </a:xfrm>
        </p:grpSpPr>
        <p:pic>
          <p:nvPicPr>
            <p:cNvPr id="4" name="Picture 3" descr="CL_value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584" t="7730" r="8179" b="9566"/>
            <a:stretch/>
          </p:blipFill>
          <p:spPr>
            <a:xfrm>
              <a:off x="76200" y="848463"/>
              <a:ext cx="2377644" cy="245074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987" t="11237" r="10427" b="13624"/>
            <a:stretch/>
          </p:blipFill>
          <p:spPr>
            <a:xfrm>
              <a:off x="2453844" y="848463"/>
              <a:ext cx="2432725" cy="245074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965" t="9972" r="8079" b="11216"/>
            <a:stretch/>
          </p:blipFill>
          <p:spPr>
            <a:xfrm>
              <a:off x="6629400" y="848463"/>
              <a:ext cx="2486296" cy="24507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20047" y="3532822"/>
              <a:ext cx="1865953" cy="1454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Local Data</a:t>
              </a:r>
            </a:p>
            <a:p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housing price</a:t>
              </a:r>
            </a:p>
            <a:p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tax amount from real estate tax assessments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469425" y="3532822"/>
              <a:ext cx="1922642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ACS</a:t>
              </a:r>
            </a:p>
            <a:p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Income summary</a:t>
              </a:r>
            </a:p>
            <a:p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 - by block group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72000" y="3532822"/>
              <a:ext cx="1857720" cy="1454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ACS Microdata</a:t>
              </a:r>
            </a:p>
            <a:p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housing price</a:t>
              </a:r>
            </a:p>
            <a:p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tax amount</a:t>
              </a:r>
            </a:p>
            <a:p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income</a:t>
              </a:r>
            </a:p>
            <a:p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 - county sample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86601" y="3532822"/>
              <a:ext cx="2057400" cy="1454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Household level Imputation</a:t>
              </a:r>
            </a:p>
            <a:p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housing price</a:t>
              </a:r>
            </a:p>
            <a:p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tax amount</a:t>
              </a:r>
            </a:p>
            <a:p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income</a:t>
              </a:r>
            </a:p>
          </p:txBody>
        </p:sp>
        <p:sp>
          <p:nvSpPr>
            <p:cNvPr id="2" name="Right Arrow 1"/>
            <p:cNvSpPr/>
            <p:nvPr/>
          </p:nvSpPr>
          <p:spPr>
            <a:xfrm>
              <a:off x="6400800" y="4109242"/>
              <a:ext cx="533400" cy="228600"/>
            </a:xfrm>
            <a:prstGeom prst="rightArrow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42501" y="1275908"/>
            <a:ext cx="2696699" cy="2778641"/>
            <a:chOff x="4419600" y="514350"/>
            <a:chExt cx="2292235" cy="2316653"/>
          </a:xfrm>
        </p:grpSpPr>
        <p:pic>
          <p:nvPicPr>
            <p:cNvPr id="14" name="Picture 13" descr="ACS_PUFS_county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6100" b="70900" l="16375" r="92375">
                          <a14:foregroundMark x1="56250" y1="68900" x2="56250" y2="68900"/>
                          <a14:foregroundMark x1="18125" y1="45800" x2="18125" y2="45800"/>
                          <a14:foregroundMark x1="17875" y1="41000" x2="17875" y2="41000"/>
                          <a14:foregroundMark x1="39000" y1="27800" x2="39000" y2="27800"/>
                          <a14:foregroundMark x1="50750" y1="27800" x2="50750" y2="27800"/>
                          <a14:foregroundMark x1="88375" y1="50500" x2="88375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43" t="26054" r="9653" b="28906"/>
            <a:stretch/>
          </p:blipFill>
          <p:spPr>
            <a:xfrm>
              <a:off x="4419600" y="514350"/>
              <a:ext cx="2292235" cy="2316653"/>
            </a:xfrm>
            <a:prstGeom prst="rect">
              <a:avLst/>
            </a:prstGeom>
          </p:spPr>
        </p:pic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5416304" y="895350"/>
              <a:ext cx="70096" cy="70096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5410203" y="1123950"/>
              <a:ext cx="70096" cy="70096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5562603" y="1511054"/>
              <a:ext cx="70096" cy="70096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873504" y="1428750"/>
              <a:ext cx="70096" cy="70096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562600" y="1657350"/>
              <a:ext cx="70096" cy="70096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5715000" y="1733550"/>
              <a:ext cx="70096" cy="70096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5715000" y="2273054"/>
              <a:ext cx="70096" cy="70096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5486400" y="1733550"/>
              <a:ext cx="70096" cy="70096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6477003" y="2349254"/>
              <a:ext cx="70096" cy="70096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4953000" y="1123950"/>
              <a:ext cx="70096" cy="70096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5340104" y="1434854"/>
              <a:ext cx="70096" cy="70096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5029200" y="1587254"/>
              <a:ext cx="70096" cy="70096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5410200" y="1968254"/>
              <a:ext cx="70096" cy="70096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5562600" y="1815854"/>
              <a:ext cx="70096" cy="70096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5486400" y="2196854"/>
              <a:ext cx="70096" cy="70096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867400" y="2120654"/>
              <a:ext cx="70096" cy="70096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6019800" y="2273054"/>
              <a:ext cx="70096" cy="70096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6019800" y="1428750"/>
              <a:ext cx="70096" cy="70096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5715000" y="2577854"/>
              <a:ext cx="70096" cy="70096"/>
            </a:xfrm>
            <a:prstGeom prst="ellipse">
              <a:avLst/>
            </a:prstGeom>
            <a:solidFill>
              <a:schemeClr val="tx1"/>
            </a:solidFill>
            <a:ln w="190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95299" y="4028105"/>
            <a:ext cx="1200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Statistical</a:t>
            </a:r>
          </a:p>
          <a:p>
            <a:r>
              <a:rPr lang="en-US" sz="1200" b="1" dirty="0"/>
              <a:t>Sample</a:t>
            </a:r>
          </a:p>
        </p:txBody>
      </p:sp>
      <p:sp>
        <p:nvSpPr>
          <p:cNvPr id="40" name="Title 2"/>
          <p:cNvSpPr txBox="1">
            <a:spLocks/>
          </p:cNvSpPr>
          <p:nvPr/>
        </p:nvSpPr>
        <p:spPr>
          <a:xfrm>
            <a:off x="-1" y="-25400"/>
            <a:ext cx="121920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57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aleway Light"/>
                <a:ea typeface="+mj-ea"/>
                <a:cs typeface="Raleway Light"/>
              </a:defRPr>
            </a:lvl1pPr>
          </a:lstStyle>
          <a:p>
            <a:pPr>
              <a:lnSpc>
                <a:spcPct val="80000"/>
              </a:lnSpc>
            </a:pPr>
            <a:r>
              <a:rPr lang="en-US" dirty="0"/>
              <a:t>Example: Inferring household </a:t>
            </a:r>
            <a:br>
              <a:rPr lang="en-US" dirty="0"/>
            </a:br>
            <a:r>
              <a:rPr lang="en-US" dirty="0"/>
              <a:t>attributes in Arlington</a:t>
            </a:r>
          </a:p>
        </p:txBody>
      </p:sp>
    </p:spTree>
    <p:extLst>
      <p:ext uri="{BB962C8B-B14F-4D97-AF65-F5344CB8AC3E}">
        <p14:creationId xmlns:p14="http://schemas.microsoft.com/office/powerpoint/2010/main" val="1955769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Resampling Microdata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309809" y="1117600"/>
          <a:ext cx="8629656" cy="5447110"/>
        </p:xfrm>
        <a:graphic>
          <a:graphicData uri="http://schemas.openxmlformats.org/drawingml/2006/table">
            <a:tbl>
              <a:tblPr/>
              <a:tblGrid>
                <a:gridCol w="1232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28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89422">
                <a:tc>
                  <a:txBody>
                    <a:bodyPr/>
                    <a:lstStyle/>
                    <a:p>
                      <a:pPr algn="ctr" fontAlgn="b"/>
                      <a:endParaRPr lang="en-US" sz="4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vert="vert2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4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is-I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is-I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ru-RU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9422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48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Gender</a:t>
                      </a:r>
                    </a:p>
                  </a:txBody>
                  <a:tcPr marL="12700" marR="12700" marT="12700" marB="0" vert="vert2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0-24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25-49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50-7</a:t>
                      </a:r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ru-RU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75+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9422">
                <a:tc v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9422">
                <a:tc v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Female</a:t>
                      </a:r>
                    </a:p>
                  </a:txBody>
                  <a:tcPr marL="12700" marR="12700" marT="127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3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  <a:endParaRPr lang="ru-RU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9422">
                <a:tc v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104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132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84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</a:p>
                  </a:txBody>
                  <a:tcPr marL="12700" marR="12700" marT="1270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81100" y="1388665"/>
            <a:ext cx="5176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 Light" charset="0"/>
                <a:ea typeface="Helvetica Light" charset="0"/>
                <a:cs typeface="Helvetica Light" charset="0"/>
                <a:sym typeface="Calibri"/>
              </a:rPr>
              <a:t>Block Group 001</a:t>
            </a:r>
          </a:p>
          <a:p>
            <a:r>
              <a:rPr lang="en-US" sz="3600" b="1" dirty="0">
                <a:latin typeface="Helvetica Light" charset="0"/>
                <a:ea typeface="Helvetica Light" charset="0"/>
                <a:cs typeface="Helvetica Light" charset="0"/>
                <a:sym typeface="Calibri"/>
              </a:rPr>
              <a:t>N=370</a:t>
            </a:r>
          </a:p>
        </p:txBody>
      </p:sp>
    </p:spTree>
    <p:extLst>
      <p:ext uri="{BB962C8B-B14F-4D97-AF65-F5344CB8AC3E}">
        <p14:creationId xmlns:p14="http://schemas.microsoft.com/office/powerpoint/2010/main" val="1953443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Attach Location to Synthetic Samples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600" y="1193800"/>
            <a:ext cx="10972800" cy="5245100"/>
          </a:xfrm>
        </p:spPr>
        <p:txBody>
          <a:bodyPr>
            <a:normAutofit/>
          </a:bodyPr>
          <a:lstStyle/>
          <a:p>
            <a:r>
              <a:rPr lang="en-US"/>
              <a:t>Final step is to attach lat/longs to our synthetic population. 3 methods of increasing sophistication:</a:t>
            </a:r>
          </a:p>
          <a:p>
            <a:pPr marL="1504926" lvl="1" indent="-514350">
              <a:buFont typeface="+mj-lt"/>
              <a:buAutoNum type="alphaLcParenR"/>
            </a:pPr>
            <a:r>
              <a:rPr lang="en-US"/>
              <a:t>Choose a lat/long sampled uniformly over the Block Group</a:t>
            </a:r>
          </a:p>
          <a:p>
            <a:pPr marL="1504926" lvl="1" indent="-514350">
              <a:buFont typeface="+mj-lt"/>
              <a:buAutoNum type="alphaLcParenR"/>
            </a:pPr>
            <a:r>
              <a:rPr lang="en-US"/>
              <a:t>Sample from actual housing units (requires housing locations)</a:t>
            </a:r>
          </a:p>
          <a:p>
            <a:pPr marL="1504926" lvl="1" indent="-514350">
              <a:buFont typeface="+mj-lt"/>
              <a:buAutoNum type="alphaLcParenR"/>
            </a:pPr>
            <a:r>
              <a:rPr lang="en-US"/>
              <a:t>Match people to housing units (requires detailed housing data)</a:t>
            </a:r>
          </a:p>
        </p:txBody>
      </p:sp>
    </p:spTree>
    <p:extLst>
      <p:ext uri="{BB962C8B-B14F-4D97-AF65-F5344CB8AC3E}">
        <p14:creationId xmlns:p14="http://schemas.microsoft.com/office/powerpoint/2010/main" val="1069755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Synthetic Samples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42950" y="1111250"/>
          <a:ext cx="10648950" cy="5250740"/>
        </p:xfrm>
        <a:graphic>
          <a:graphicData uri="http://schemas.openxmlformats.org/drawingml/2006/table">
            <a:tbl>
              <a:tblPr/>
              <a:tblGrid>
                <a:gridCol w="177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4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Block Group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Gender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Race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Latitude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Longitude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45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is-IS" sz="30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12700" marR="12700" marT="9144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is-I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vert="vert27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001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White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>
                          <a:effectLst/>
                        </a:rPr>
                        <a:t>38.89988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>
                          <a:effectLst/>
                        </a:rPr>
                        <a:t>-77.16008 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001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Black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>
                          <a:effectLst/>
                        </a:rPr>
                        <a:t>38.89968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>
                          <a:effectLst/>
                        </a:rPr>
                        <a:t>-77.15981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001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Black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>
                          <a:effectLst/>
                        </a:rPr>
                        <a:t>38.89981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>
                          <a:effectLst/>
                        </a:rPr>
                        <a:t>-77.15945 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001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White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>
                          <a:effectLst/>
                        </a:rPr>
                        <a:t>38.89994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>
                          <a:effectLst/>
                        </a:rPr>
                        <a:t>-77.15918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001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Black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>
                          <a:effectLst/>
                        </a:rPr>
                        <a:t>38.90016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>
                          <a:effectLst/>
                        </a:rPr>
                        <a:t>-77.15939 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001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White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800">
                          <a:effectLst/>
                        </a:rPr>
                        <a:t>38.90023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800">
                          <a:effectLst/>
                        </a:rPr>
                        <a:t>-77.15966</a:t>
                      </a:r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45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is-IS" sz="30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9144" marR="12700" marT="12700" marB="0" vert="vert2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is-I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17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Estimating Variability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To account for error in the IPF procedure, we can repeat these steps over multiple runs for sample-based error estimates.</a:t>
            </a:r>
          </a:p>
          <a:p>
            <a:pPr lvl="1"/>
            <a:r>
              <a:rPr lang="en-US"/>
              <a:t>Each run is a different synthetic realization of Fairfax county.</a:t>
            </a:r>
          </a:p>
          <a:p>
            <a:r>
              <a:rPr lang="en-US"/>
              <a:t>To account for sampling variability, </a:t>
            </a:r>
            <a:r>
              <a:rPr lang="en-US" i="1"/>
              <a:t>resample the marginal tables</a:t>
            </a:r>
            <a:r>
              <a:rPr lang="en-US"/>
              <a:t> for each run (e.g. using ACS margins of error).</a:t>
            </a:r>
          </a:p>
        </p:txBody>
      </p:sp>
    </p:spTree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C9D2A-4860-B542-8A25-898D271B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3607"/>
            <a:ext cx="12192000" cy="1143000"/>
          </a:xfrm>
        </p:spPr>
        <p:txBody>
          <a:bodyPr>
            <a:normAutofit fontScale="90000"/>
          </a:bodyPr>
          <a:lstStyle/>
          <a:p>
            <a:br>
              <a:rPr lang="en-US" sz="4000" b="1" dirty="0">
                <a:solidFill>
                  <a:srgbClr val="233E50"/>
                </a:solidFill>
                <a:latin typeface="Raleway" panose="020B0003030101060003" pitchFamily="34" charset="0"/>
              </a:rPr>
            </a:br>
            <a:r>
              <a:rPr lang="en-US" sz="4800" b="1" dirty="0">
                <a:solidFill>
                  <a:srgbClr val="233E50"/>
                </a:solidFill>
                <a:latin typeface="Raleway" panose="020B0003030101060003" pitchFamily="34" charset="0"/>
              </a:rPr>
              <a:t>Application: Fairfax County Profiles</a:t>
            </a:r>
            <a:br>
              <a:rPr lang="en-US" sz="4000" b="1" dirty="0">
                <a:solidFill>
                  <a:srgbClr val="233E50"/>
                </a:solidFill>
                <a:latin typeface="Raleway" panose="020B0003030101060003" pitchFamily="34" charset="0"/>
              </a:rPr>
            </a:br>
            <a:r>
              <a:rPr lang="en-US" sz="2200" dirty="0">
                <a:solidFill>
                  <a:srgbClr val="233E50"/>
                </a:solidFill>
                <a:latin typeface="Trebuchet MS" charset="0"/>
              </a:rPr>
              <a:t>D</a:t>
            </a:r>
            <a:r>
              <a:rPr lang="en-US" sz="2200" dirty="0">
                <a:solidFill>
                  <a:srgbClr val="233E50"/>
                </a:solidFill>
                <a:latin typeface="Trebuchet MS" charset="0"/>
                <a:ea typeface="Trebuchet MS" charset="0"/>
                <a:cs typeface="Trebuchet MS" charset="0"/>
              </a:rPr>
              <a:t>ashed lines = Average; Supervisor Districts arranged by Poverty high to low</a:t>
            </a:r>
            <a:br>
              <a:rPr lang="en-US" sz="2200" dirty="0">
                <a:solidFill>
                  <a:srgbClr val="233E50"/>
                </a:solidFill>
                <a:latin typeface="Trebuchet MS" charset="0"/>
                <a:ea typeface="Trebuchet MS" charset="0"/>
                <a:cs typeface="Trebuchet MS" charset="0"/>
              </a:rPr>
            </a:br>
            <a:endParaRPr lang="en-US" sz="2200" b="1" dirty="0">
              <a:solidFill>
                <a:srgbClr val="233E50"/>
              </a:solidFill>
              <a:latin typeface="Raleway" panose="020B00030301010600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35FFBE-5C25-D444-BF3F-03B067016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202267"/>
            <a:ext cx="10261600" cy="565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701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D975F-02E3-FA4D-86E7-B14A42251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0200"/>
            <a:ext cx="12192000" cy="11430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233E50"/>
                </a:solidFill>
                <a:latin typeface="Raleway" panose="020B0003030101060003" pitchFamily="34" charset="0"/>
              </a:rPr>
              <a:t>Fairfax Sub-County Vulnerability Indicators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8D285A-7A52-7C4C-AF02-8D8FC158C796}"/>
              </a:ext>
            </a:extLst>
          </p:cNvPr>
          <p:cNvSpPr txBox="1"/>
          <p:nvPr/>
        </p:nvSpPr>
        <p:spPr>
          <a:xfrm>
            <a:off x="1485903" y="5131928"/>
            <a:ext cx="9232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2000" dirty="0">
                <a:solidFill>
                  <a:prstClr val="black"/>
                </a:solidFill>
                <a:latin typeface="Trebuchet MS" panose="020B0703020202090204" pitchFamily="34" charset="0"/>
              </a:rPr>
              <a:t>Based on a </a:t>
            </a:r>
            <a:r>
              <a:rPr lang="en-US" sz="2000" b="1" dirty="0">
                <a:solidFill>
                  <a:srgbClr val="C3582D"/>
                </a:solidFill>
                <a:latin typeface="Trebuchet MS" panose="020B0703020202090204" pitchFamily="34" charset="0"/>
              </a:rPr>
              <a:t>statistical combination </a:t>
            </a:r>
            <a:r>
              <a:rPr lang="en-US" sz="2000" dirty="0">
                <a:solidFill>
                  <a:prstClr val="black"/>
                </a:solidFill>
                <a:latin typeface="Trebuchet MS" panose="020B0703020202090204" pitchFamily="34" charset="0"/>
              </a:rPr>
              <a:t>of the percentage of Households with: </a:t>
            </a:r>
          </a:p>
          <a:p>
            <a:pPr marL="2628834" lvl="5" indent="-342891" defTabSz="914377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Trebuchet MS" panose="020B0703020202090204" pitchFamily="34" charset="0"/>
              </a:rPr>
              <a:t>housing burdens &gt; 50% of Household income</a:t>
            </a:r>
          </a:p>
          <a:p>
            <a:pPr marL="2628834" lvl="5" indent="-342891" defTabSz="914377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Trebuchet MS" panose="020B0703020202090204" pitchFamily="34" charset="0"/>
              </a:rPr>
              <a:t>no vehicle</a:t>
            </a:r>
          </a:p>
          <a:p>
            <a:pPr marL="2628834" lvl="5" indent="-342891" defTabSz="914377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Trebuchet MS" panose="020B0703020202090204" pitchFamily="34" charset="0"/>
              </a:rPr>
              <a:t>receiving Supplemental Nutrition Assistance Program (SNAP)</a:t>
            </a:r>
          </a:p>
          <a:p>
            <a:pPr marL="2628834" lvl="5" indent="-342891" defTabSz="914377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Trebuchet MS" panose="020B0703020202090204" pitchFamily="34" charset="0"/>
              </a:rPr>
              <a:t>in poverty </a:t>
            </a:r>
            <a:endParaRPr lang="en-US" sz="1600" dirty="0">
              <a:solidFill>
                <a:prstClr val="black"/>
              </a:solidFill>
              <a:latin typeface="Trebuchet MS" panose="020B0703020202090204" pitchFamily="34" charset="0"/>
              <a:ea typeface="Helvetica Light" charset="0"/>
              <a:cs typeface="Helvetica Light" charset="0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A86554-78D1-1D4E-A8C8-76278BAC8BE6}"/>
              </a:ext>
            </a:extLst>
          </p:cNvPr>
          <p:cNvGrpSpPr>
            <a:grpSpLocks noChangeAspect="1"/>
          </p:cNvGrpSpPr>
          <p:nvPr/>
        </p:nvGrpSpPr>
        <p:grpSpPr>
          <a:xfrm>
            <a:off x="988851" y="886193"/>
            <a:ext cx="10058400" cy="4221684"/>
            <a:chOff x="635668" y="782801"/>
            <a:chExt cx="10881360" cy="449989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72B7D93-27D7-3648-BDC2-ED2B548F7FD0}"/>
                </a:ext>
              </a:extLst>
            </p:cNvPr>
            <p:cNvGrpSpPr/>
            <p:nvPr/>
          </p:nvGrpSpPr>
          <p:grpSpPr>
            <a:xfrm>
              <a:off x="635668" y="782801"/>
              <a:ext cx="10881360" cy="4499892"/>
              <a:chOff x="686468" y="2358109"/>
              <a:chExt cx="10881360" cy="449989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4E8D383-B84B-384E-A7D4-E0D9CB77F8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6468" y="2358109"/>
                <a:ext cx="10881360" cy="4499892"/>
                <a:chOff x="0" y="0"/>
                <a:chExt cx="7738872" cy="3200401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4ADABCED-EF3A-6B4E-BE79-07B2252D02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2590800" cy="3200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DB53092A-5CC7-8148-9D19-C624F93717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42032" y="0"/>
                  <a:ext cx="2616200" cy="3200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617C9E9E-D35E-9343-BCF5-D40BBD726F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48072" y="0"/>
                  <a:ext cx="2590800" cy="320040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F63102-93E5-7340-BEC4-0FA4CFD494A4}"/>
                  </a:ext>
                </a:extLst>
              </p:cNvPr>
              <p:cNvSpPr txBox="1"/>
              <p:nvPr/>
            </p:nvSpPr>
            <p:spPr>
              <a:xfrm>
                <a:off x="1265402" y="2450434"/>
                <a:ext cx="2097569" cy="426477"/>
              </a:xfrm>
              <a:prstGeom prst="rect">
                <a:avLst/>
              </a:prstGeom>
              <a:solidFill>
                <a:srgbClr val="E3E3E3"/>
              </a:solidFill>
            </p:spPr>
            <p:txBody>
              <a:bodyPr wrap="none" rtlCol="0">
                <a:spAutoFit/>
              </a:bodyPr>
              <a:lstStyle/>
              <a:p>
                <a:pPr defTabSz="914377">
                  <a:defRPr/>
                </a:pPr>
                <a:r>
                  <a:rPr lang="en-US" sz="2000" b="1" dirty="0">
                    <a:solidFill>
                      <a:prstClr val="black"/>
                    </a:solidFill>
                    <a:latin typeface="Raleway" panose="020B0003030101060003" pitchFamily="34" charset="0"/>
                    <a:ea typeface="Helvetica Light" charset="0"/>
                    <a:cs typeface="Helvetica Light" charset="0"/>
                    <a:sym typeface="Calibri"/>
                  </a:rPr>
                  <a:t>Census Tracts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C5110D-05ED-C343-A250-A086099FD187}"/>
                  </a:ext>
                </a:extLst>
              </p:cNvPr>
              <p:cNvSpPr txBox="1"/>
              <p:nvPr/>
            </p:nvSpPr>
            <p:spPr>
              <a:xfrm>
                <a:off x="8464886" y="2475834"/>
                <a:ext cx="2833961" cy="426477"/>
              </a:xfrm>
              <a:prstGeom prst="rect">
                <a:avLst/>
              </a:prstGeom>
              <a:solidFill>
                <a:srgbClr val="E3E3E3"/>
              </a:solidFill>
            </p:spPr>
            <p:txBody>
              <a:bodyPr wrap="none" rtlCol="0">
                <a:spAutoFit/>
              </a:bodyPr>
              <a:lstStyle/>
              <a:p>
                <a:pPr defTabSz="914377">
                  <a:defRPr/>
                </a:pPr>
                <a:r>
                  <a:rPr lang="en-US" sz="2000" b="1" dirty="0">
                    <a:solidFill>
                      <a:prstClr val="black"/>
                    </a:solidFill>
                    <a:latin typeface="Raleway" panose="020B0003030101060003" pitchFamily="34" charset="0"/>
                    <a:ea typeface="Helvetica Light" charset="0"/>
                    <a:cs typeface="Helvetica Light" charset="0"/>
                    <a:sym typeface="Calibri"/>
                  </a:rPr>
                  <a:t>Supervisor Districts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BB049B-6D65-6142-93F9-9D736520A787}"/>
                  </a:ext>
                </a:extLst>
              </p:cNvPr>
              <p:cNvSpPr txBox="1"/>
              <p:nvPr/>
            </p:nvSpPr>
            <p:spPr>
              <a:xfrm>
                <a:off x="4824425" y="2425033"/>
                <a:ext cx="2706002" cy="623312"/>
              </a:xfrm>
              <a:prstGeom prst="rect">
                <a:avLst/>
              </a:prstGeom>
              <a:solidFill>
                <a:srgbClr val="E3E3E3"/>
              </a:solidFill>
            </p:spPr>
            <p:txBody>
              <a:bodyPr wrap="square" rtlCol="0">
                <a:spAutoFit/>
              </a:bodyPr>
              <a:lstStyle/>
              <a:p>
                <a:pPr algn="ctr" defTabSz="914377">
                  <a:lnSpc>
                    <a:spcPct val="80000"/>
                  </a:lnSpc>
                  <a:defRPr/>
                </a:pPr>
                <a:r>
                  <a:rPr lang="en-US" sz="2000" b="1" dirty="0">
                    <a:solidFill>
                      <a:prstClr val="black"/>
                    </a:solidFill>
                    <a:latin typeface="Raleway" panose="020B0003030101060003" pitchFamily="34" charset="0"/>
                    <a:ea typeface="Helvetica Light" charset="0"/>
                    <a:cs typeface="Helvetica Light" charset="0"/>
                    <a:sym typeface="Calibri"/>
                  </a:rPr>
                  <a:t>High School Attendance Areas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7B48C84-37C1-CD47-9B4E-9F012954E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37760" y="4596384"/>
              <a:ext cx="2377440" cy="62179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BAB0342-A712-5A46-A89F-69839EEF8AE4}"/>
              </a:ext>
            </a:extLst>
          </p:cNvPr>
          <p:cNvSpPr txBox="1"/>
          <p:nvPr/>
        </p:nvSpPr>
        <p:spPr>
          <a:xfrm>
            <a:off x="1380648" y="6550224"/>
            <a:ext cx="9346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400" dirty="0">
                <a:solidFill>
                  <a:prstClr val="black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Source:  American Community Survey 2011-2015 aligned to Supervisor Districts using </a:t>
            </a:r>
            <a:r>
              <a:rPr lang="en-US" sz="1400" b="1" dirty="0">
                <a:solidFill>
                  <a:srgbClr val="C3582D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SDAL Synthetic Technology</a:t>
            </a:r>
            <a:r>
              <a:rPr lang="en-US" sz="1400" dirty="0">
                <a:solidFill>
                  <a:prstClr val="black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771299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IPF 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193800"/>
            <a:ext cx="10972800" cy="54864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IPF method:</a:t>
            </a:r>
          </a:p>
          <a:p>
            <a:pPr lvl="1"/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Combines microdata and summary tables to produce synthetic estimates at new geographies.</a:t>
            </a:r>
          </a:p>
          <a:p>
            <a:pPr lvl="1"/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Can include housing data for more presise sub-block group estimation.</a:t>
            </a:r>
          </a:p>
          <a:p>
            <a:pPr lvl="1"/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Is computationally efficient.</a:t>
            </a:r>
          </a:p>
          <a:p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Disadvantages:</a:t>
            </a:r>
          </a:p>
          <a:p>
            <a:pPr lvl="1"/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IPF finds the MLE; this is a modal solution.</a:t>
            </a:r>
          </a:p>
          <a:p>
            <a:pPr lvl="1"/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Synthetic samples are draws from the microdata that have been repeated multiple times. For some applications, we prefer to have unique samples (e.g. identifiability study for HUD)</a:t>
            </a:r>
          </a:p>
        </p:txBody>
      </p:sp>
    </p:spTree>
    <p:extLst>
      <p:ext uri="{BB962C8B-B14F-4D97-AF65-F5344CB8AC3E}">
        <p14:creationId xmlns:p14="http://schemas.microsoft.com/office/powerpoint/2010/main" val="762969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70" dirty="0">
                <a:solidFill>
                  <a:prstClr val="black"/>
                </a:solidFill>
                <a:latin typeface="Raleway Light " charset="0"/>
                <a:ea typeface="Raleway Light " charset="0"/>
                <a:cs typeface="Raleway Light " charset="0"/>
              </a:rPr>
              <a:t>Alternate Method: Multiple Imputation</a:t>
            </a:r>
            <a:endParaRPr lang="en-US" sz="4270">
              <a:latin typeface="Raleway Light " charset="0"/>
              <a:ea typeface="Raleway Light " charset="0"/>
              <a:cs typeface="Raleway Light 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0839" indent="0">
              <a:buNone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Instead of resampling the microdata, use it to create a synthetic population by imputing missing variables.</a:t>
            </a:r>
          </a:p>
          <a:p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Advantages:</a:t>
            </a:r>
          </a:p>
          <a:p>
            <a:pPr lvl="1"/>
            <a:r>
              <a:rPr lang="en-US" sz="2800">
                <a:latin typeface="Calibri" charset="0"/>
                <a:ea typeface="Calibri" charset="0"/>
                <a:cs typeface="Calibri" charset="0"/>
              </a:rPr>
              <a:t>Natural Bayesian framework for combining multiple sources of partially observed data</a:t>
            </a:r>
          </a:p>
          <a:p>
            <a:pPr lvl="1"/>
            <a:r>
              <a:rPr lang="en-US" sz="2800">
                <a:latin typeface="Calibri" charset="0"/>
                <a:ea typeface="Calibri" charset="0"/>
                <a:cs typeface="Calibri" charset="0"/>
              </a:rPr>
              <a:t>Imputed draws are unique; applications to e.g. disclosure avoidance for the American Housing Survey.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Disadvantages:</a:t>
            </a:r>
          </a:p>
          <a:p>
            <a:pPr lvl="1"/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Computationally more expensive.</a:t>
            </a:r>
          </a:p>
          <a:p>
            <a:pPr lvl="1"/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Requires a well specified model for imputation.</a:t>
            </a:r>
          </a:p>
        </p:txBody>
      </p:sp>
    </p:spTree>
    <p:extLst>
      <p:ext uri="{BB962C8B-B14F-4D97-AF65-F5344CB8AC3E}">
        <p14:creationId xmlns:p14="http://schemas.microsoft.com/office/powerpoint/2010/main" val="269374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7800"/>
            <a:ext cx="10972800" cy="11430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4267" dirty="0"/>
              <a:t>Summary</a:t>
            </a:r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979025" y="1537865"/>
            <a:ext cx="10515600" cy="5142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latin typeface="Trebuchet MS" charset="0"/>
                <a:ea typeface="Trebuchet MS" charset="0"/>
                <a:cs typeface="Trebuchet M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Trebuchet MS" charset="0"/>
                <a:ea typeface="Trebuchet MS" charset="0"/>
                <a:cs typeface="Trebuchet M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Trebuchet MS" charset="0"/>
                <a:ea typeface="Trebuchet MS" charset="0"/>
                <a:cs typeface="Trebuchet M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Trebuchet MS" charset="0"/>
                <a:ea typeface="Trebuchet MS" charset="0"/>
                <a:cs typeface="Trebuchet M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40">
              <a:lnSpc>
                <a:spcPct val="110000"/>
              </a:lnSpc>
              <a:spcBef>
                <a:spcPts val="0"/>
              </a:spcBef>
              <a:buSzPct val="100000"/>
              <a:buNone/>
              <a:defRPr/>
            </a:pPr>
            <a:r>
              <a:rPr lang="en-US" sz="3000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Two methods for creating synthetic populations. Both require the existince of microdata and summary tables.</a:t>
            </a:r>
          </a:p>
          <a:p>
            <a:pPr defTabSz="1219140">
              <a:lnSpc>
                <a:spcPct val="110000"/>
              </a:lnSpc>
              <a:spcBef>
                <a:spcPts val="0"/>
              </a:spcBef>
              <a:buSzPct val="100000"/>
              <a:defRPr/>
            </a:pPr>
            <a:endParaRPr lang="en-US" sz="3000" dirty="0">
              <a:solidFill>
                <a:prstClr val="black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defTabSz="1219140">
              <a:lnSpc>
                <a:spcPct val="110000"/>
              </a:lnSpc>
              <a:spcBef>
                <a:spcPts val="0"/>
              </a:spcBef>
              <a:buSzPct val="100000"/>
              <a:defRPr/>
            </a:pPr>
            <a:r>
              <a:rPr lang="en-US" sz="3000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Iterative proportional fitting: </a:t>
            </a:r>
          </a:p>
          <a:p>
            <a:pPr lvl="1" defTabSz="1219140">
              <a:lnSpc>
                <a:spcPct val="110000"/>
              </a:lnSpc>
              <a:spcBef>
                <a:spcPts val="0"/>
              </a:spcBef>
              <a:buSzPct val="100000"/>
              <a:defRPr/>
            </a:pPr>
            <a:r>
              <a:rPr lang="en-US" sz="2600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Fast; resampled from microdata.</a:t>
            </a:r>
            <a:endParaRPr lang="en-US" sz="3000" dirty="0">
              <a:solidFill>
                <a:prstClr val="black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defTabSz="1219140">
              <a:lnSpc>
                <a:spcPct val="110000"/>
              </a:lnSpc>
              <a:spcBef>
                <a:spcPts val="0"/>
              </a:spcBef>
              <a:buSzPct val="100000"/>
              <a:defRPr/>
            </a:pPr>
            <a:r>
              <a:rPr lang="en-US" sz="3000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Multiple Imputation</a:t>
            </a:r>
          </a:p>
          <a:p>
            <a:pPr lvl="1" defTabSz="1219140">
              <a:lnSpc>
                <a:spcPct val="110000"/>
              </a:lnSpc>
              <a:spcBef>
                <a:spcPts val="0"/>
              </a:spcBef>
              <a:buSzPct val="100000"/>
              <a:defRPr/>
            </a:pPr>
            <a:r>
              <a:rPr lang="en-US" sz="2600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Full distributional results; slower and requires well-fit imputation models.</a:t>
            </a:r>
          </a:p>
        </p:txBody>
      </p:sp>
    </p:spTree>
    <p:extLst>
      <p:ext uri="{BB962C8B-B14F-4D97-AF65-F5344CB8AC3E}">
        <p14:creationId xmlns:p14="http://schemas.microsoft.com/office/powerpoint/2010/main" val="554812972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7B3D-3BB3-8741-9485-540D31153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0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" y="-25400"/>
            <a:ext cx="12192001" cy="11430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Example: Inferring household </a:t>
            </a:r>
            <a:br>
              <a:rPr lang="en-US" dirty="0"/>
            </a:br>
            <a:r>
              <a:rPr lang="en-US" dirty="0"/>
              <a:t>attributes in Arlington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1599" y="1117600"/>
            <a:ext cx="12090401" cy="5658823"/>
            <a:chOff x="76200" y="742949"/>
            <a:chExt cx="9067801" cy="4244117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965" t="9972" r="8079" b="11216"/>
            <a:stretch/>
          </p:blipFill>
          <p:spPr>
            <a:xfrm>
              <a:off x="6629400" y="848463"/>
              <a:ext cx="2486296" cy="245074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987" t="11237" r="10427" b="13624"/>
            <a:stretch/>
          </p:blipFill>
          <p:spPr>
            <a:xfrm>
              <a:off x="2453844" y="848463"/>
              <a:ext cx="2432725" cy="2450740"/>
            </a:xfrm>
            <a:prstGeom prst="rect">
              <a:avLst/>
            </a:prstGeom>
          </p:spPr>
        </p:pic>
        <p:pic>
          <p:nvPicPr>
            <p:cNvPr id="5" name="Picture 4" descr="ACS_PUFS_county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100" b="70900" l="16375" r="92375">
                          <a14:foregroundMark x1="56250" y1="68900" x2="56250" y2="68900"/>
                          <a14:foregroundMark x1="18125" y1="45800" x2="18125" y2="45800"/>
                          <a14:foregroundMark x1="17875" y1="41000" x2="17875" y2="41000"/>
                          <a14:foregroundMark x1="39000" y1="27800" x2="39000" y2="27800"/>
                          <a14:foregroundMark x1="50750" y1="27800" x2="50750" y2="27800"/>
                          <a14:foregroundMark x1="88375" y1="50500" x2="88375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5143" t="26054" r="9653" b="28906"/>
            <a:stretch/>
          </p:blipFill>
          <p:spPr>
            <a:xfrm>
              <a:off x="4419600" y="848463"/>
              <a:ext cx="2292235" cy="2316653"/>
            </a:xfrm>
            <a:prstGeom prst="rect">
              <a:avLst/>
            </a:prstGeom>
          </p:spPr>
        </p:pic>
        <p:pic>
          <p:nvPicPr>
            <p:cNvPr id="12" name="Picture 11" descr="ACS_PUFS_pair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67199" y="742949"/>
              <a:ext cx="2971801" cy="2971801"/>
            </a:xfrm>
            <a:prstGeom prst="rect">
              <a:avLst/>
            </a:prstGeom>
          </p:spPr>
        </p:pic>
        <p:pic>
          <p:nvPicPr>
            <p:cNvPr id="4" name="Picture 3" descr="CL_value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584" t="7730" r="8179" b="9566"/>
            <a:stretch/>
          </p:blipFill>
          <p:spPr>
            <a:xfrm>
              <a:off x="76200" y="848463"/>
              <a:ext cx="2377644" cy="245074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2469425" y="3532822"/>
              <a:ext cx="1922642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2400" b="1" u="sng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ACS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Income summary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 - by block group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72000" y="3532822"/>
              <a:ext cx="1857720" cy="1454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2400" b="1" u="sng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ACS Microdata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housing price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tax amount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income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 - county sample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86601" y="3532822"/>
              <a:ext cx="2057400" cy="1454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US" sz="2400" b="1" u="sng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Household level Imputation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housing price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tax amount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income</a:t>
              </a:r>
            </a:p>
          </p:txBody>
        </p:sp>
        <p:sp>
          <p:nvSpPr>
            <p:cNvPr id="2" name="Right Arrow 1"/>
            <p:cNvSpPr/>
            <p:nvPr/>
          </p:nvSpPr>
          <p:spPr>
            <a:xfrm>
              <a:off x="6400800" y="4109242"/>
              <a:ext cx="533400" cy="228600"/>
            </a:xfrm>
            <a:prstGeom prst="rightArrow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dirty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60064" y="4710429"/>
            <a:ext cx="24879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400" b="1" u="sng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Local Data</a:t>
            </a:r>
          </a:p>
          <a:p>
            <a:pPr defTabSz="609585"/>
            <a:r>
              <a:rPr lang="en-US" sz="24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housing price</a:t>
            </a:r>
          </a:p>
          <a:p>
            <a:pPr defTabSz="609585"/>
            <a:r>
              <a:rPr lang="en-US" sz="24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tax amount from real estate tax assessments</a:t>
            </a:r>
          </a:p>
        </p:txBody>
      </p:sp>
    </p:spTree>
    <p:extLst>
      <p:ext uri="{BB962C8B-B14F-4D97-AF65-F5344CB8AC3E}">
        <p14:creationId xmlns:p14="http://schemas.microsoft.com/office/powerpoint/2010/main" val="1579059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274C0F-20A2-6B4E-B727-4D18C4A8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1"/>
            <a:ext cx="10972800" cy="1143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44546A"/>
                </a:solidFill>
              </a:rPr>
              <a:t>Fairfax County</a:t>
            </a:r>
            <a:br>
              <a:rPr lang="en-US" dirty="0">
                <a:solidFill>
                  <a:srgbClr val="44546A"/>
                </a:solidFill>
              </a:rPr>
            </a:br>
            <a:r>
              <a:rPr lang="en-US" sz="3600" dirty="0">
                <a:solidFill>
                  <a:srgbClr val="44546A"/>
                </a:solidFill>
                <a:latin typeface="Raleway" panose="020B0003030101060003" pitchFamily="34" charset="0"/>
              </a:rPr>
              <a:t>Sub-county Vulnerability Indicators</a:t>
            </a:r>
            <a:endParaRPr lang="en-US" sz="3600" dirty="0">
              <a:solidFill>
                <a:srgbClr val="44546A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079D1E-5FED-E749-92EB-09E0CE82FDCB}"/>
              </a:ext>
            </a:extLst>
          </p:cNvPr>
          <p:cNvGrpSpPr>
            <a:grpSpLocks noChangeAspect="1"/>
          </p:cNvGrpSpPr>
          <p:nvPr/>
        </p:nvGrpSpPr>
        <p:grpSpPr>
          <a:xfrm>
            <a:off x="335280" y="2422513"/>
            <a:ext cx="11521440" cy="3471148"/>
            <a:chOff x="0" y="0"/>
            <a:chExt cx="9061268" cy="27274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ED481D-0FF7-9744-A0CB-310F9FC0F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21876" y="1440"/>
              <a:ext cx="3017520" cy="27245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2E27BA-7848-9F48-BF71-BABCFABD9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99"/>
              <a:ext cx="3017520" cy="27260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B592F0-9F38-9841-AE55-C8C26058B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43748" y="0"/>
              <a:ext cx="3017520" cy="27274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DB307D-E35A-6948-A127-75A595F3197A}"/>
              </a:ext>
            </a:extLst>
          </p:cNvPr>
          <p:cNvSpPr txBox="1"/>
          <p:nvPr/>
        </p:nvSpPr>
        <p:spPr>
          <a:xfrm>
            <a:off x="1200151" y="1751708"/>
            <a:ext cx="1797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000" b="1" dirty="0">
                <a:solidFill>
                  <a:prstClr val="black"/>
                </a:solidFill>
                <a:latin typeface="Trebuchet MS" panose="020B0703020202090204" pitchFamily="34" charset="0"/>
                <a:ea typeface="Helvetica Light" charset="0"/>
                <a:cs typeface="Helvetica Light" charset="0"/>
              </a:rPr>
              <a:t>Census Tracts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599630-EF06-C14C-93D9-FF801FD99F0B}"/>
              </a:ext>
            </a:extLst>
          </p:cNvPr>
          <p:cNvSpPr txBox="1"/>
          <p:nvPr/>
        </p:nvSpPr>
        <p:spPr>
          <a:xfrm>
            <a:off x="4267200" y="1597821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2000" b="1" dirty="0">
                <a:solidFill>
                  <a:prstClr val="black"/>
                </a:solidFill>
                <a:latin typeface="Trebuchet MS" panose="020B0703020202090204" pitchFamily="34" charset="0"/>
              </a:rPr>
              <a:t>Arlington Civic Association Neighborhoods</a:t>
            </a:r>
            <a:endParaRPr lang="en-US" sz="2000" b="1" dirty="0">
              <a:solidFill>
                <a:prstClr val="black"/>
              </a:solidFill>
              <a:latin typeface="Trebuchet MS" panose="020B0703020202090204" pitchFamily="34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10397-7EA2-294C-9BB6-BA8C23AC3BE2}"/>
              </a:ext>
            </a:extLst>
          </p:cNvPr>
          <p:cNvSpPr txBox="1"/>
          <p:nvPr/>
        </p:nvSpPr>
        <p:spPr>
          <a:xfrm>
            <a:off x="8739574" y="1597820"/>
            <a:ext cx="2390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2000" b="1" dirty="0">
                <a:solidFill>
                  <a:prstClr val="black"/>
                </a:solidFill>
                <a:latin typeface="Trebuchet MS" panose="020B0703020202090204" pitchFamily="34" charset="0"/>
              </a:rPr>
              <a:t>High-Density Planning Regions </a:t>
            </a:r>
            <a:endParaRPr lang="en-US" sz="2000" b="1" dirty="0">
              <a:solidFill>
                <a:prstClr val="black"/>
              </a:solidFill>
              <a:latin typeface="Trebuchet MS" panose="020B0703020202090204" pitchFamily="34" charset="0"/>
              <a:ea typeface="Helvetica Light" charset="0"/>
              <a:cs typeface="Helvetica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F601F8-8501-ED40-94DB-633FE5F4CA91}"/>
              </a:ext>
            </a:extLst>
          </p:cNvPr>
          <p:cNvSpPr txBox="1"/>
          <p:nvPr/>
        </p:nvSpPr>
        <p:spPr>
          <a:xfrm>
            <a:off x="1466977" y="6519448"/>
            <a:ext cx="9258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400" dirty="0">
                <a:solidFill>
                  <a:prstClr val="black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Source:  American Community Survey 2012-2016 aligned to geographic areas using </a:t>
            </a:r>
            <a:r>
              <a:rPr lang="en-US" sz="1400" b="1" dirty="0">
                <a:solidFill>
                  <a:srgbClr val="C3582D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SDAL Synthetic Technology</a:t>
            </a:r>
            <a:r>
              <a:rPr lang="en-US" sz="1400" dirty="0">
                <a:solidFill>
                  <a:prstClr val="black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9609339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sz="4270" dirty="0"/>
              <a:t>Multivariate Imputation using</a:t>
            </a:r>
            <a:br>
              <a:rPr lang="en-US" sz="4270" dirty="0"/>
            </a:br>
            <a:r>
              <a:rPr lang="en-US" sz="4270" dirty="0"/>
              <a:t>Chained Equations (MICE)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193800"/>
            <a:ext cx="10972800" cy="54864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Specify a model for each variable conditional on the others in the microdata (e.g. a linear model for household income given taxes, property value).</a:t>
            </a:r>
          </a:p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For each variable in turn:</a:t>
            </a:r>
          </a:p>
          <a:p>
            <a:pPr lvl="2"/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Draw synthetic values for each household from the conditional model.</a:t>
            </a:r>
          </a:p>
          <a:p>
            <a:pPr lvl="2"/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Update parameters of the model via Markov Chain Monte Carlo.</a:t>
            </a:r>
          </a:p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Repeat until converge of MCMC.</a:t>
            </a:r>
          </a:p>
        </p:txBody>
      </p:sp>
    </p:spTree>
    <p:extLst>
      <p:ext uri="{BB962C8B-B14F-4D97-AF65-F5344CB8AC3E}">
        <p14:creationId xmlns:p14="http://schemas.microsoft.com/office/powerpoint/2010/main" val="1887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" y="-25400"/>
            <a:ext cx="12192001" cy="11430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Example: Inferring household </a:t>
            </a:r>
            <a:br>
              <a:rPr lang="en-US" dirty="0"/>
            </a:br>
            <a:r>
              <a:rPr lang="en-US" dirty="0"/>
              <a:t>attributes in Arlington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1599" y="1117600"/>
            <a:ext cx="12090401" cy="5658823"/>
            <a:chOff x="76200" y="742949"/>
            <a:chExt cx="9067801" cy="4244117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965" t="9972" r="8079" b="11216"/>
            <a:stretch/>
          </p:blipFill>
          <p:spPr>
            <a:xfrm>
              <a:off x="6629400" y="848463"/>
              <a:ext cx="2486296" cy="245074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987" t="11237" r="10427" b="13624"/>
            <a:stretch/>
          </p:blipFill>
          <p:spPr>
            <a:xfrm>
              <a:off x="2453844" y="848463"/>
              <a:ext cx="2432725" cy="2450740"/>
            </a:xfrm>
            <a:prstGeom prst="rect">
              <a:avLst/>
            </a:prstGeom>
          </p:spPr>
        </p:pic>
        <p:pic>
          <p:nvPicPr>
            <p:cNvPr id="5" name="Picture 4" descr="ACS_PUFS_county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100" b="70900" l="16375" r="92375">
                          <a14:foregroundMark x1="56250" y1="68900" x2="56250" y2="68900"/>
                          <a14:foregroundMark x1="18125" y1="45800" x2="18125" y2="45800"/>
                          <a14:foregroundMark x1="17875" y1="41000" x2="17875" y2="41000"/>
                          <a14:foregroundMark x1="39000" y1="27800" x2="39000" y2="27800"/>
                          <a14:foregroundMark x1="50750" y1="27800" x2="50750" y2="27800"/>
                          <a14:foregroundMark x1="88375" y1="50500" x2="88375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5143" t="26054" r="9653" b="28906"/>
            <a:stretch/>
          </p:blipFill>
          <p:spPr>
            <a:xfrm>
              <a:off x="4419600" y="848463"/>
              <a:ext cx="2292235" cy="2316653"/>
            </a:xfrm>
            <a:prstGeom prst="rect">
              <a:avLst/>
            </a:prstGeom>
          </p:spPr>
        </p:pic>
        <p:pic>
          <p:nvPicPr>
            <p:cNvPr id="12" name="Picture 11" descr="ACS_PUFS_pair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67199" y="742949"/>
              <a:ext cx="2971801" cy="2971801"/>
            </a:xfrm>
            <a:prstGeom prst="rect">
              <a:avLst/>
            </a:prstGeom>
          </p:spPr>
        </p:pic>
        <p:pic>
          <p:nvPicPr>
            <p:cNvPr id="4" name="Picture 3" descr="CL_value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584" t="7730" r="8179" b="9566"/>
            <a:stretch/>
          </p:blipFill>
          <p:spPr>
            <a:xfrm>
              <a:off x="76200" y="848463"/>
              <a:ext cx="2377644" cy="245074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2469425" y="3532822"/>
              <a:ext cx="1922642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2400" b="1" u="sng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ACS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Income summary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 - by block group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72000" y="3532822"/>
              <a:ext cx="1857720" cy="1454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2400" b="1" u="sng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ACS Microdata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housing price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tax amount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income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 - county sample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86601" y="3532822"/>
              <a:ext cx="2057400" cy="1454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US" sz="2400" b="1" u="sng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Household level Imputation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housing price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tax amount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income</a:t>
              </a:r>
            </a:p>
          </p:txBody>
        </p:sp>
        <p:sp>
          <p:nvSpPr>
            <p:cNvPr id="2" name="Right Arrow 1"/>
            <p:cNvSpPr/>
            <p:nvPr/>
          </p:nvSpPr>
          <p:spPr>
            <a:xfrm>
              <a:off x="6400800" y="4109242"/>
              <a:ext cx="533400" cy="228600"/>
            </a:xfrm>
            <a:prstGeom prst="rightArrow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dirty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60064" y="4710429"/>
            <a:ext cx="24879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400" b="1" u="sng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Local Data</a:t>
            </a:r>
          </a:p>
          <a:p>
            <a:pPr defTabSz="609585"/>
            <a:r>
              <a:rPr lang="en-US" sz="24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housing price</a:t>
            </a:r>
          </a:p>
          <a:p>
            <a:pPr defTabSz="609585"/>
            <a:r>
              <a:rPr lang="en-US" sz="24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tax amount from real estate tax assessments</a:t>
            </a:r>
          </a:p>
        </p:txBody>
      </p:sp>
    </p:spTree>
    <p:extLst>
      <p:ext uri="{BB962C8B-B14F-4D97-AF65-F5344CB8AC3E}">
        <p14:creationId xmlns:p14="http://schemas.microsoft.com/office/powerpoint/2010/main" val="472548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ACS Summary Tables by Block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41437"/>
            <a:ext cx="5486400" cy="4525963"/>
          </a:xfrm>
        </p:spPr>
        <p:txBody>
          <a:bodyPr>
            <a:normAutofit fontScale="92500" lnSpcReduction="20000"/>
          </a:bodyPr>
          <a:lstStyle/>
          <a:p>
            <a:pPr marL="1022339" indent="-571500"/>
            <a:r>
              <a:rPr lang="en-US"/>
              <a:t>Use ACS tables to create marginal distributions for a variable (e.g. household income) in each block group.</a:t>
            </a:r>
          </a:p>
          <a:p>
            <a:pPr marL="1022339" indent="-571500"/>
            <a:r>
              <a:rPr lang="en-US"/>
              <a:t>Reweight synthetic draws according to marginal distributions.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1437"/>
            <a:ext cx="5414626" cy="514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43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66F263-DEC5-584E-858B-0CD6232E6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6273"/>
            <a:ext cx="12192000" cy="1143000"/>
          </a:xfrm>
        </p:spPr>
        <p:txBody>
          <a:bodyPr>
            <a:noAutofit/>
          </a:bodyPr>
          <a:lstStyle/>
          <a:p>
            <a:r>
              <a:rPr lang="en-US" sz="4267" dirty="0">
                <a:solidFill>
                  <a:srgbClr val="233E50"/>
                </a:solidFill>
                <a:latin typeface="Raleway" panose="020B0003030101060003" pitchFamily="34" charset="0"/>
              </a:rPr>
              <a:t>Example: Fairfax County, Virginia </a:t>
            </a:r>
            <a:br>
              <a:rPr lang="en-US" dirty="0">
                <a:solidFill>
                  <a:srgbClr val="233E50"/>
                </a:solidFill>
                <a:latin typeface="Raleway" panose="020B0003030101060003" pitchFamily="34" charset="0"/>
              </a:rPr>
            </a:br>
            <a:r>
              <a:rPr lang="en-US" sz="3200" b="0" dirty="0">
                <a:solidFill>
                  <a:srgbClr val="233E50"/>
                </a:solidFill>
                <a:latin typeface="Trebuchet MS" panose="020B0703020202090204" pitchFamily="34" charset="0"/>
              </a:rPr>
              <a:t>Supervisor Districts and High School Attendance Areas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C70E27-FCD0-C64F-92D2-EA14C43250AC}"/>
              </a:ext>
            </a:extLst>
          </p:cNvPr>
          <p:cNvGrpSpPr/>
          <p:nvPr/>
        </p:nvGrpSpPr>
        <p:grpSpPr>
          <a:xfrm>
            <a:off x="1060705" y="1437275"/>
            <a:ext cx="10131552" cy="5145024"/>
            <a:chOff x="1060704" y="1341120"/>
            <a:chExt cx="10131552" cy="514502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5B2997-CB23-AF4F-9752-FDF54BC32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60704" y="1341120"/>
              <a:ext cx="4645152" cy="5120640"/>
            </a:xfrm>
            <a:prstGeom prst="rect">
              <a:avLst/>
            </a:prstGeom>
            <a:ln>
              <a:solidFill>
                <a:srgbClr val="6A1925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F175D60-1E6D-C04F-BB27-FAB771EDF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7104" y="1365504"/>
              <a:ext cx="4645152" cy="5120640"/>
            </a:xfrm>
            <a:prstGeom prst="rect">
              <a:avLst/>
            </a:prstGeom>
            <a:ln>
              <a:solidFill>
                <a:srgbClr val="6A1925"/>
              </a:solidFill>
            </a:ln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44C1317-EE75-2645-AD1B-D35AF16CCE2A}"/>
                </a:ext>
              </a:extLst>
            </p:cNvPr>
            <p:cNvGrpSpPr/>
            <p:nvPr/>
          </p:nvGrpSpPr>
          <p:grpSpPr>
            <a:xfrm>
              <a:off x="1659485" y="1395905"/>
              <a:ext cx="8990554" cy="486049"/>
              <a:chOff x="1877357" y="1395905"/>
              <a:chExt cx="8990554" cy="486049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54C82E-AEB5-9C42-895E-5F8C9A1FA813}"/>
                  </a:ext>
                </a:extLst>
              </p:cNvPr>
              <p:cNvSpPr txBox="1"/>
              <p:nvPr/>
            </p:nvSpPr>
            <p:spPr>
              <a:xfrm>
                <a:off x="1877357" y="1420289"/>
                <a:ext cx="2983445" cy="461665"/>
              </a:xfrm>
              <a:prstGeom prst="rect">
                <a:avLst/>
              </a:prstGeom>
              <a:solidFill>
                <a:srgbClr val="EAEAEA"/>
              </a:solidFill>
            </p:spPr>
            <p:txBody>
              <a:bodyPr wrap="none" rtlCol="0">
                <a:spAutoFit/>
              </a:bodyPr>
              <a:lstStyle/>
              <a:p>
                <a:pPr defTabSz="609570">
                  <a:defRPr/>
                </a:pPr>
                <a:r>
                  <a:rPr lang="en-US" sz="2400" b="1" dirty="0">
                    <a:solidFill>
                      <a:prstClr val="black"/>
                    </a:solidFill>
                    <a:latin typeface="Trebuchet MS" panose="020B0703020202090204" pitchFamily="34" charset="0"/>
                    <a:cs typeface="Gill Sans Light"/>
                  </a:rPr>
                  <a:t>Supervisor Districts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7C8CD1-B3E0-8B4B-A687-FC7083EA15C9}"/>
                  </a:ext>
                </a:extLst>
              </p:cNvPr>
              <p:cNvSpPr txBox="1"/>
              <p:nvPr/>
            </p:nvSpPr>
            <p:spPr>
              <a:xfrm>
                <a:off x="7140800" y="1395905"/>
                <a:ext cx="3727111" cy="461665"/>
              </a:xfrm>
              <a:prstGeom prst="rect">
                <a:avLst/>
              </a:prstGeom>
              <a:solidFill>
                <a:srgbClr val="EAEAEA"/>
              </a:solidFill>
            </p:spPr>
            <p:txBody>
              <a:bodyPr wrap="none" rtlCol="0">
                <a:spAutoFit/>
              </a:bodyPr>
              <a:lstStyle/>
              <a:p>
                <a:pPr defTabSz="609570">
                  <a:defRPr/>
                </a:pPr>
                <a:r>
                  <a:rPr lang="en-US" sz="2400" b="1" dirty="0">
                    <a:solidFill>
                      <a:prstClr val="black"/>
                    </a:solidFill>
                    <a:latin typeface="Trebuchet MS" panose="020B0703020202090204" pitchFamily="34" charset="0"/>
                    <a:cs typeface="Gill Sans Light"/>
                  </a:rPr>
                  <a:t>School Attendance Areas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316304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E6205E4-1FC8-884C-9E42-869B68AE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1" y="152400"/>
            <a:ext cx="8128001" cy="11430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233E50"/>
                </a:solidFill>
                <a:latin typeface="Raleway" panose="020B0003030101060003" pitchFamily="34" charset="0"/>
              </a:rPr>
              <a:t>Direct aggregation based on location of housing units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97824F1-A03D-EF49-8109-DCB6FB0E0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0" y="1590842"/>
            <a:ext cx="8331200" cy="143175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rebuchet MS" panose="020B0703020202090204" pitchFamily="34" charset="0"/>
              </a:rPr>
              <a:t>Geocoding owner-occupied local housing stock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Adding rental units typically requires imputation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8A899C9-2B12-2F48-BCA8-A8B2A040055D}"/>
              </a:ext>
            </a:extLst>
          </p:cNvPr>
          <p:cNvSpPr txBox="1">
            <a:spLocks/>
          </p:cNvSpPr>
          <p:nvPr/>
        </p:nvSpPr>
        <p:spPr>
          <a:xfrm>
            <a:off x="137201" y="3755191"/>
            <a:ext cx="3579223" cy="332740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40">
              <a:lnSpc>
                <a:spcPct val="100000"/>
              </a:lnSpc>
              <a:spcBef>
                <a:spcPts val="640"/>
              </a:spcBef>
              <a:buNone/>
              <a:defRPr/>
            </a:pPr>
            <a:r>
              <a:rPr lang="en-US" sz="2000" dirty="0">
                <a:solidFill>
                  <a:prstClr val="black"/>
                </a:solidFill>
                <a:latin typeface="Trebuchet MS" panose="020B0703020202090204" pitchFamily="34" charset="0"/>
              </a:rPr>
              <a:t>Examples of </a:t>
            </a:r>
            <a:r>
              <a:rPr lang="en-US" sz="2000" b="1" dirty="0">
                <a:solidFill>
                  <a:srgbClr val="329454"/>
                </a:solidFill>
                <a:latin typeface="Trebuchet MS" panose="020B0703020202090204" pitchFamily="34" charset="0"/>
              </a:rPr>
              <a:t>place data</a:t>
            </a:r>
            <a:r>
              <a:rPr lang="en-US" sz="2000" dirty="0">
                <a:solidFill>
                  <a:prstClr val="black"/>
                </a:solidFill>
                <a:latin typeface="Trebuchet MS" panose="020B0703020202090204" pitchFamily="34" charset="0"/>
              </a:rPr>
              <a:t>:</a:t>
            </a:r>
          </a:p>
          <a:p>
            <a:pPr marL="304784" indent="-304784" defTabSz="1219140">
              <a:lnSpc>
                <a:spcPct val="100000"/>
              </a:lnSpc>
              <a:spcBef>
                <a:spcPts val="64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Trebuchet MS" panose="020B0703020202090204" pitchFamily="34" charset="0"/>
              </a:rPr>
              <a:t>All restaurants</a:t>
            </a:r>
          </a:p>
          <a:p>
            <a:pPr marL="304784" indent="-304784" defTabSz="1219140">
              <a:lnSpc>
                <a:spcPct val="100000"/>
              </a:lnSpc>
              <a:spcBef>
                <a:spcPts val="64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Trebuchet MS" panose="020B0703020202090204" pitchFamily="34" charset="0"/>
              </a:rPr>
              <a:t>Fast Food restaurants</a:t>
            </a:r>
          </a:p>
          <a:p>
            <a:pPr marL="304784" indent="-304784" defTabSz="1219140">
              <a:lnSpc>
                <a:spcPct val="100000"/>
              </a:lnSpc>
              <a:spcBef>
                <a:spcPts val="64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Trebuchet MS" panose="020B0703020202090204" pitchFamily="34" charset="0"/>
              </a:rPr>
              <a:t>Farmer’s Markets</a:t>
            </a:r>
          </a:p>
          <a:p>
            <a:pPr marL="304784" indent="-304784" defTabSz="1219140">
              <a:lnSpc>
                <a:spcPct val="100000"/>
              </a:lnSpc>
              <a:spcBef>
                <a:spcPts val="64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Trebuchet MS" panose="020B0703020202090204" pitchFamily="34" charset="0"/>
              </a:rPr>
              <a:t>Community Gardens</a:t>
            </a:r>
          </a:p>
          <a:p>
            <a:pPr marL="304784" indent="-304784" defTabSz="1219140">
              <a:lnSpc>
                <a:spcPct val="100000"/>
              </a:lnSpc>
              <a:spcBef>
                <a:spcPts val="64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Trebuchet MS" panose="020B0703020202090204" pitchFamily="34" charset="0"/>
              </a:rPr>
              <a:t>Recreation Centers</a:t>
            </a:r>
          </a:p>
          <a:p>
            <a:pPr marL="304784" indent="-304784" defTabSz="1219140">
              <a:lnSpc>
                <a:spcPct val="100000"/>
              </a:lnSpc>
              <a:spcBef>
                <a:spcPts val="64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Trebuchet MS" panose="020B0703020202090204" pitchFamily="34" charset="0"/>
              </a:rPr>
              <a:t>SNAP Retailers</a:t>
            </a:r>
          </a:p>
          <a:p>
            <a:pPr marL="304784" indent="-304784" defTabSz="1219140">
              <a:lnSpc>
                <a:spcPct val="100000"/>
              </a:lnSpc>
              <a:spcBef>
                <a:spcPts val="64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Trebuchet MS" panose="020B0703020202090204" pitchFamily="34" charset="0"/>
              </a:rPr>
              <a:t>Parks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7665236-A32C-FF4E-B652-9860966C3A35}"/>
              </a:ext>
            </a:extLst>
          </p:cNvPr>
          <p:cNvGrpSpPr/>
          <p:nvPr/>
        </p:nvGrpSpPr>
        <p:grpSpPr>
          <a:xfrm>
            <a:off x="112295" y="80214"/>
            <a:ext cx="3931920" cy="3676116"/>
            <a:chOff x="80210" y="48129"/>
            <a:chExt cx="3931920" cy="367611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56FB4B7-ED75-A045-AC61-38461EF89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10" y="48129"/>
              <a:ext cx="3931920" cy="367611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A2B7D8-BF07-7E4F-AB24-77D6B0E3E229}"/>
                </a:ext>
              </a:extLst>
            </p:cNvPr>
            <p:cNvSpPr txBox="1"/>
            <p:nvPr/>
          </p:nvSpPr>
          <p:spPr>
            <a:xfrm>
              <a:off x="160421" y="96252"/>
              <a:ext cx="37110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914377">
                <a:defRPr/>
              </a:pPr>
              <a:r>
                <a:rPr lang="en-US" sz="1600" dirty="0">
                  <a:solidFill>
                    <a:prstClr val="black"/>
                  </a:solidFill>
                  <a:latin typeface="Trebuchet MS" panose="020B0703020202090204" pitchFamily="34" charset="0"/>
                </a:rPr>
                <a:t>Distance to nearest Recreation Center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A5CA4E-0D7E-8742-A7B7-5B5252A3DDBF}"/>
              </a:ext>
            </a:extLst>
          </p:cNvPr>
          <p:cNvGrpSpPr/>
          <p:nvPr/>
        </p:nvGrpSpPr>
        <p:grpSpPr>
          <a:xfrm>
            <a:off x="3548515" y="2912497"/>
            <a:ext cx="8595360" cy="3913419"/>
            <a:chOff x="3596640" y="2944581"/>
            <a:chExt cx="8595360" cy="39134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FC4065-FC85-B345-B10D-300C22C61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6640" y="2944581"/>
              <a:ext cx="8595360" cy="391341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4F1BE8-991B-1C4E-9911-C76B447CCD01}"/>
                </a:ext>
              </a:extLst>
            </p:cNvPr>
            <p:cNvSpPr/>
            <p:nvPr/>
          </p:nvSpPr>
          <p:spPr>
            <a:xfrm>
              <a:off x="7908758" y="3801979"/>
              <a:ext cx="240631" cy="1347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286387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CD303A2-DCD8-4144-9F36-A4E02ABB4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112" y="212761"/>
            <a:ext cx="9347200" cy="11430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233E50"/>
                </a:solidFill>
                <a:latin typeface="Raleway" panose="020B0003030101060003" pitchFamily="34" charset="0"/>
              </a:rPr>
              <a:t>Re-distribution of data based </a:t>
            </a:r>
            <a:br>
              <a:rPr lang="en-US" dirty="0">
                <a:solidFill>
                  <a:srgbClr val="233E50"/>
                </a:solidFill>
                <a:latin typeface="Raleway" panose="020B0003030101060003" pitchFamily="34" charset="0"/>
              </a:rPr>
            </a:br>
            <a:r>
              <a:rPr lang="en-US" dirty="0">
                <a:solidFill>
                  <a:srgbClr val="233E50"/>
                </a:solidFill>
                <a:latin typeface="Raleway" panose="020B0003030101060003" pitchFamily="34" charset="0"/>
              </a:rPr>
              <a:t>on synthetic populations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AA125CE-2E5E-C549-9164-45C48E074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6906" y="1547127"/>
            <a:ext cx="8511611" cy="531087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Data Sources: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 American Community Survey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Microdata (individual responses) published at the level of Public Use Microdata Area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Summary tables published at the level of Census Block Group (tidycensus or American Factfinder)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(optional) Housing tax assessment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CFAB3D-C08C-2147-B46E-BA033026D7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935" y="277431"/>
            <a:ext cx="3265959" cy="64008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854945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CD303A2-DCD8-4144-9F36-A4E02ABB4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112" y="212761"/>
            <a:ext cx="9347200" cy="11430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233E50"/>
                </a:solidFill>
                <a:latin typeface="Raleway" panose="020B0003030101060003" pitchFamily="34" charset="0"/>
              </a:rPr>
              <a:t>Re-distribution of data based </a:t>
            </a:r>
            <a:br>
              <a:rPr lang="en-US" dirty="0">
                <a:solidFill>
                  <a:srgbClr val="233E50"/>
                </a:solidFill>
                <a:latin typeface="Raleway" panose="020B0003030101060003" pitchFamily="34" charset="0"/>
              </a:rPr>
            </a:br>
            <a:r>
              <a:rPr lang="en-US" dirty="0">
                <a:solidFill>
                  <a:srgbClr val="233E50"/>
                </a:solidFill>
                <a:latin typeface="Raleway" panose="020B0003030101060003" pitchFamily="34" charset="0"/>
              </a:rPr>
              <a:t>on synthetic populations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AA125CE-2E5E-C549-9164-45C48E074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0389" y="1547129"/>
            <a:ext cx="8511611" cy="531087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rebuchet MS" panose="020B0703020202090204" pitchFamily="34" charset="0"/>
              </a:rPr>
              <a:t>Combine these data sources to create a synthetic population for Fairfax county at the individual (or household) level.</a:t>
            </a:r>
            <a:endParaRPr lang="en-US" sz="1100" dirty="0">
              <a:latin typeface="Trebuchet MS" panose="020B0703020202090204" pitchFamily="34" charset="0"/>
            </a:endParaRPr>
          </a:p>
          <a:p>
            <a:r>
              <a:rPr lang="en-US" sz="3200" dirty="0">
                <a:latin typeface="Trebuchet MS" panose="020B0703020202090204" pitchFamily="34" charset="0"/>
              </a:rPr>
              <a:t>Then aggregate back up by new geography of interest (</a:t>
            </a:r>
            <a:r>
              <a:rPr lang="en-US" sz="3200" b="1" dirty="0">
                <a:latin typeface="Trebuchet MS" panose="020B0703020202090204" pitchFamily="34" charset="0"/>
              </a:rPr>
              <a:t>e.g.</a:t>
            </a:r>
            <a:r>
              <a:rPr lang="en-US" sz="3200" dirty="0">
                <a:latin typeface="Trebuchet MS" panose="020B0703020202090204" pitchFamily="34" charset="0"/>
              </a:rPr>
              <a:t> high school pyramids, supervisor districts in Fairfax county). Estimates and errors!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CFAB3D-C08C-2147-B46E-BA033026D7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935" y="277431"/>
            <a:ext cx="3265959" cy="64008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109787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IPF Method – Toy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193800"/>
            <a:ext cx="10972800" cy="5486400"/>
          </a:xfrm>
        </p:spPr>
        <p:txBody>
          <a:bodyPr>
            <a:normAutofit/>
          </a:bodyPr>
          <a:lstStyle/>
          <a:p>
            <a:r>
              <a:rPr lang="en-US" sz="3200" dirty="0"/>
              <a:t>Show how to use Iterative Proportional Fitting to generate synthetic person data; e.g. Age and Gender for a single block group.</a:t>
            </a:r>
          </a:p>
          <a:p>
            <a:r>
              <a:rPr lang="en-US" sz="3200" dirty="0"/>
              <a:t>This method requires both marginal summaries and microdata</a:t>
            </a:r>
            <a:r>
              <a:rPr lang="is-IS" sz="3200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Microdata (PUMS)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786742" y="1117600"/>
          <a:ext cx="7589520" cy="4864095"/>
        </p:xfrm>
        <a:graphic>
          <a:graphicData uri="http://schemas.openxmlformats.org/drawingml/2006/table">
            <a:tbl>
              <a:tblPr/>
              <a:tblGrid>
                <a:gridCol w="1897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7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Gender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Race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45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is-IS" sz="30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12700" marR="12700" marT="91440" marB="0" vert="vert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is-I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vert="vert27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White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Female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White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Female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36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Black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  <a:endParaRPr lang="en-US" sz="3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Asian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Black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4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Female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37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White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45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is-IS" sz="30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…</a:t>
                      </a:r>
                    </a:p>
                  </a:txBody>
                  <a:tcPr marL="9144" marR="12700" marT="12700" marB="0" vert="vert2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is-I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1845894"/>
      </p:ext>
    </p:extLst>
  </p:cSld>
  <p:clrMapOvr>
    <a:masterClrMapping/>
  </p:clrMapOvr>
</p:sld>
</file>

<file path=ppt/theme/theme1.xml><?xml version="1.0" encoding="utf-8"?>
<a:theme xmlns:a="http://schemas.openxmlformats.org/drawingml/2006/main" name="2_SDAL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smtClean="0">
            <a:latin typeface="Helvetica Light" charset="0"/>
            <a:ea typeface="Helvetica Light" charset="0"/>
            <a:cs typeface="Helvetica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DAL 2017" id="{CC4D757A-6DD6-4F4D-9496-AE51626BB808}" vid="{10932C27-50E3-EC4A-B067-031E654E0AA8}"/>
    </a:ext>
  </a:extLst>
</a:theme>
</file>

<file path=ppt/theme/theme2.xml><?xml version="1.0" encoding="utf-8"?>
<a:theme xmlns:a="http://schemas.openxmlformats.org/drawingml/2006/main" name="5_SDAL_Biocomplex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400" dirty="0" err="1">
            <a:latin typeface="Trebuchet MS" panose="020B070302020209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8_SDAL_Biocomplex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>
            <a:latin typeface="Helvetica Light" charset="0"/>
            <a:ea typeface="Helvetica Light" charset="0"/>
            <a:cs typeface="Helvetica Light" charset="0"/>
            <a:sym typeface="Calibri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DAL 201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>
          <a:defRPr sz="2000" dirty="0">
            <a:latin typeface="Gill Sans Light"/>
            <a:cs typeface="Gill Sans Ligh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SDAL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smtClean="0">
            <a:latin typeface="Helvetica Light" charset="0"/>
            <a:ea typeface="Helvetica Light" charset="0"/>
            <a:cs typeface="Helvetica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DAL 2017" id="{CC4D757A-6DD6-4F4D-9496-AE51626BB808}" vid="{10932C27-50E3-EC4A-B067-031E654E0AA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3F3E01CC-CE44-4F51-B963-5554A9CDC5D8}"/>
</file>

<file path=customXml/itemProps2.xml><?xml version="1.0" encoding="utf-8"?>
<ds:datastoreItem xmlns:ds="http://schemas.openxmlformats.org/officeDocument/2006/customXml" ds:itemID="{80D9BAC9-A262-4408-B33B-8498933B5918}"/>
</file>

<file path=customXml/itemProps3.xml><?xml version="1.0" encoding="utf-8"?>
<ds:datastoreItem xmlns:ds="http://schemas.openxmlformats.org/officeDocument/2006/customXml" ds:itemID="{A806E002-4F56-4920-B33A-D2974D975EA6}"/>
</file>

<file path=docProps/app.xml><?xml version="1.0" encoding="utf-8"?>
<Properties xmlns="http://schemas.openxmlformats.org/officeDocument/2006/extended-properties" xmlns:vt="http://schemas.openxmlformats.org/officeDocument/2006/docPropsVTypes">
  <TotalTime>5943</TotalTime>
  <Words>2205</Words>
  <Application>Microsoft Macintosh PowerPoint</Application>
  <PresentationFormat>Widescreen</PresentationFormat>
  <Paragraphs>570</Paragraphs>
  <Slides>33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33</vt:i4>
      </vt:variant>
    </vt:vector>
  </HeadingPairs>
  <TitlesOfParts>
    <vt:vector size="49" baseType="lpstr">
      <vt:lpstr>Arial</vt:lpstr>
      <vt:lpstr>Calibri</vt:lpstr>
      <vt:lpstr>Gill Sans</vt:lpstr>
      <vt:lpstr>Gill Sans  </vt:lpstr>
      <vt:lpstr>Gill Sans Light</vt:lpstr>
      <vt:lpstr>Helvetica</vt:lpstr>
      <vt:lpstr>Helvetica Light</vt:lpstr>
      <vt:lpstr>Raleway</vt:lpstr>
      <vt:lpstr>Raleway Light</vt:lpstr>
      <vt:lpstr>Raleway Light </vt:lpstr>
      <vt:lpstr>Trebuchet MS</vt:lpstr>
      <vt:lpstr>2_SDAL 2017</vt:lpstr>
      <vt:lpstr>5_SDAL_Biocomplexity</vt:lpstr>
      <vt:lpstr>8_SDAL_Biocomplexity</vt:lpstr>
      <vt:lpstr>SDAL 2016</vt:lpstr>
      <vt:lpstr>1_SDAL 2017</vt:lpstr>
      <vt:lpstr>Redistributing Data Across Geographies </vt:lpstr>
      <vt:lpstr>PowerPoint Presentation</vt:lpstr>
      <vt:lpstr>Example: Inferring household  attributes in Arlington</vt:lpstr>
      <vt:lpstr>Example: Fairfax County, Virginia  Supervisor Districts and High School Attendance Areas</vt:lpstr>
      <vt:lpstr>Direct aggregation based on location of housing units</vt:lpstr>
      <vt:lpstr>Re-distribution of data based  on synthetic populations</vt:lpstr>
      <vt:lpstr>Re-distribution of data based  on synthetic populations</vt:lpstr>
      <vt:lpstr>IPF Method – Toy example</vt:lpstr>
      <vt:lpstr>Microdata (PUMS)</vt:lpstr>
      <vt:lpstr>Marginal Summary Tables (ACS)</vt:lpstr>
      <vt:lpstr>IPF Example</vt:lpstr>
      <vt:lpstr>IPF Example</vt:lpstr>
      <vt:lpstr>IPF Example</vt:lpstr>
      <vt:lpstr>IPF Example</vt:lpstr>
      <vt:lpstr>IPF Example</vt:lpstr>
      <vt:lpstr>IPF Example</vt:lpstr>
      <vt:lpstr>Resampling Microdata</vt:lpstr>
      <vt:lpstr>Resampling Microdata</vt:lpstr>
      <vt:lpstr>Resampling Microdata</vt:lpstr>
      <vt:lpstr>Resampling Microdata</vt:lpstr>
      <vt:lpstr>Attach Location to Synthetic Samples</vt:lpstr>
      <vt:lpstr>Final Synthetic Samples</vt:lpstr>
      <vt:lpstr>Estimating Variability</vt:lpstr>
      <vt:lpstr> Application: Fairfax County Profiles Dashed lines = Average; Supervisor Districts arranged by Poverty high to low </vt:lpstr>
      <vt:lpstr>Fairfax Sub-County Vulnerability Indicators </vt:lpstr>
      <vt:lpstr>IPF Summary</vt:lpstr>
      <vt:lpstr>Alternate Method: Multiple Imputation</vt:lpstr>
      <vt:lpstr>Summary</vt:lpstr>
      <vt:lpstr>PowerPoint Presentation</vt:lpstr>
      <vt:lpstr>Fairfax County Sub-county Vulnerability Indicators</vt:lpstr>
      <vt:lpstr>Multivariate Imputation using Chained Equations (MICE)</vt:lpstr>
      <vt:lpstr>Example: Inferring household  attributes in Arlington</vt:lpstr>
      <vt:lpstr>ACS Summary Tables by Block Group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Synthetic Re-Distribution                </dc:title>
  <dc:creator>Josh Goldstein</dc:creator>
  <cp:lastModifiedBy>Goldstein, Joshua Randall (jrg3bs)</cp:lastModifiedBy>
  <cp:revision>189</cp:revision>
  <cp:lastPrinted>2018-07-30T01:31:26Z</cp:lastPrinted>
  <dcterms:created xsi:type="dcterms:W3CDTF">2018-05-03T16:56:38Z</dcterms:created>
  <dcterms:modified xsi:type="dcterms:W3CDTF">2022-06-07T13:50:12Z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  <property fmtid="{D5CDD505-2E9C-101B-9397-08002B2CF9AE}" pid="3" name="MediaServiceImageTags">
    <vt:lpwstr/>
  </property>
</Properties>
</file>